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8"/>
  </p:notesMasterIdLst>
  <p:sldIdLst>
    <p:sldId id="699" r:id="rId2"/>
    <p:sldId id="260" r:id="rId3"/>
    <p:sldId id="318" r:id="rId4"/>
    <p:sldId id="261" r:id="rId5"/>
    <p:sldId id="262" r:id="rId6"/>
    <p:sldId id="263" r:id="rId7"/>
    <p:sldId id="647" r:id="rId8"/>
    <p:sldId id="265" r:id="rId9"/>
    <p:sldId id="266" r:id="rId10"/>
    <p:sldId id="319" r:id="rId11"/>
    <p:sldId id="267" r:id="rId12"/>
    <p:sldId id="667" r:id="rId13"/>
    <p:sldId id="268" r:id="rId14"/>
    <p:sldId id="271" r:id="rId15"/>
    <p:sldId id="648" r:id="rId16"/>
    <p:sldId id="649" r:id="rId17"/>
    <p:sldId id="646" r:id="rId18"/>
    <p:sldId id="692" r:id="rId19"/>
    <p:sldId id="637" r:id="rId20"/>
    <p:sldId id="638" r:id="rId21"/>
    <p:sldId id="639" r:id="rId22"/>
    <p:sldId id="640" r:id="rId23"/>
    <p:sldId id="642" r:id="rId24"/>
    <p:sldId id="643" r:id="rId25"/>
    <p:sldId id="644" r:id="rId26"/>
    <p:sldId id="645" r:id="rId27"/>
    <p:sldId id="693" r:id="rId28"/>
    <p:sldId id="321" r:id="rId29"/>
    <p:sldId id="673" r:id="rId30"/>
    <p:sldId id="289" r:id="rId31"/>
    <p:sldId id="290" r:id="rId32"/>
    <p:sldId id="291" r:id="rId33"/>
    <p:sldId id="292" r:id="rId34"/>
    <p:sldId id="668" r:id="rId35"/>
    <p:sldId id="294" r:id="rId36"/>
    <p:sldId id="295" r:id="rId37"/>
    <p:sldId id="687" r:id="rId38"/>
    <p:sldId id="298" r:id="rId39"/>
    <p:sldId id="698" r:id="rId40"/>
    <p:sldId id="301" r:id="rId41"/>
    <p:sldId id="302" r:id="rId42"/>
    <p:sldId id="303" r:id="rId43"/>
    <p:sldId id="304" r:id="rId44"/>
    <p:sldId id="305" r:id="rId45"/>
    <p:sldId id="307" r:id="rId46"/>
    <p:sldId id="317" r:id="rId47"/>
    <p:sldId id="330" r:id="rId48"/>
    <p:sldId id="333" r:id="rId49"/>
    <p:sldId id="336" r:id="rId50"/>
    <p:sldId id="338" r:id="rId51"/>
    <p:sldId id="676" r:id="rId52"/>
    <p:sldId id="342" r:id="rId53"/>
    <p:sldId id="675" r:id="rId54"/>
    <p:sldId id="343" r:id="rId55"/>
    <p:sldId id="348" r:id="rId56"/>
    <p:sldId id="349" r:id="rId57"/>
    <p:sldId id="350" r:id="rId58"/>
    <p:sldId id="351" r:id="rId59"/>
    <p:sldId id="358" r:id="rId60"/>
    <p:sldId id="364" r:id="rId61"/>
    <p:sldId id="685" r:id="rId62"/>
    <p:sldId id="365" r:id="rId63"/>
    <p:sldId id="688" r:id="rId64"/>
    <p:sldId id="689" r:id="rId65"/>
    <p:sldId id="367" r:id="rId66"/>
    <p:sldId id="368" r:id="rId67"/>
    <p:sldId id="369" r:id="rId68"/>
    <p:sldId id="374" r:id="rId69"/>
    <p:sldId id="376" r:id="rId70"/>
    <p:sldId id="680" r:id="rId71"/>
    <p:sldId id="377" r:id="rId72"/>
    <p:sldId id="384" r:id="rId73"/>
    <p:sldId id="385" r:id="rId74"/>
    <p:sldId id="386" r:id="rId75"/>
    <p:sldId id="389" r:id="rId76"/>
    <p:sldId id="387" r:id="rId77"/>
    <p:sldId id="390" r:id="rId78"/>
    <p:sldId id="392" r:id="rId79"/>
    <p:sldId id="393" r:id="rId80"/>
    <p:sldId id="394" r:id="rId81"/>
    <p:sldId id="395" r:id="rId82"/>
    <p:sldId id="397" r:id="rId83"/>
    <p:sldId id="399" r:id="rId84"/>
    <p:sldId id="401" r:id="rId85"/>
    <p:sldId id="669" r:id="rId86"/>
    <p:sldId id="682" r:id="rId87"/>
    <p:sldId id="404" r:id="rId88"/>
    <p:sldId id="408" r:id="rId89"/>
    <p:sldId id="411" r:id="rId90"/>
    <p:sldId id="412" r:id="rId91"/>
    <p:sldId id="414" r:id="rId92"/>
    <p:sldId id="651" r:id="rId93"/>
    <p:sldId id="428" r:id="rId94"/>
    <p:sldId id="429" r:id="rId95"/>
    <p:sldId id="415" r:id="rId96"/>
    <p:sldId id="416" r:id="rId97"/>
    <p:sldId id="417" r:id="rId98"/>
    <p:sldId id="418" r:id="rId99"/>
    <p:sldId id="422" r:id="rId100"/>
    <p:sldId id="666" r:id="rId101"/>
    <p:sldId id="431" r:id="rId102"/>
    <p:sldId id="432" r:id="rId103"/>
    <p:sldId id="433" r:id="rId104"/>
    <p:sldId id="434" r:id="rId105"/>
    <p:sldId id="435" r:id="rId106"/>
    <p:sldId id="439" r:id="rId107"/>
    <p:sldId id="440" r:id="rId108"/>
    <p:sldId id="441" r:id="rId109"/>
    <p:sldId id="670" r:id="rId110"/>
    <p:sldId id="443" r:id="rId111"/>
    <p:sldId id="446" r:id="rId112"/>
    <p:sldId id="448" r:id="rId113"/>
    <p:sldId id="691" r:id="rId114"/>
    <p:sldId id="449" r:id="rId115"/>
    <p:sldId id="450" r:id="rId116"/>
    <p:sldId id="452" r:id="rId117"/>
    <p:sldId id="696" r:id="rId118"/>
    <p:sldId id="697" r:id="rId119"/>
    <p:sldId id="453" r:id="rId120"/>
    <p:sldId id="455" r:id="rId121"/>
    <p:sldId id="665" r:id="rId122"/>
    <p:sldId id="459" r:id="rId123"/>
    <p:sldId id="460" r:id="rId124"/>
    <p:sldId id="461" r:id="rId125"/>
    <p:sldId id="462" r:id="rId126"/>
    <p:sldId id="463" r:id="rId127"/>
    <p:sldId id="465" r:id="rId128"/>
    <p:sldId id="466" r:id="rId129"/>
    <p:sldId id="467" r:id="rId130"/>
    <p:sldId id="468" r:id="rId131"/>
    <p:sldId id="470" r:id="rId132"/>
    <p:sldId id="472" r:id="rId133"/>
    <p:sldId id="474" r:id="rId134"/>
    <p:sldId id="475" r:id="rId135"/>
    <p:sldId id="684" r:id="rId136"/>
    <p:sldId id="477" r:id="rId137"/>
    <p:sldId id="479" r:id="rId138"/>
    <p:sldId id="480" r:id="rId139"/>
    <p:sldId id="481" r:id="rId140"/>
    <p:sldId id="482" r:id="rId141"/>
    <p:sldId id="483" r:id="rId142"/>
    <p:sldId id="484" r:id="rId143"/>
    <p:sldId id="489" r:id="rId144"/>
    <p:sldId id="491" r:id="rId145"/>
    <p:sldId id="492" r:id="rId146"/>
    <p:sldId id="493" r:id="rId147"/>
    <p:sldId id="494" r:id="rId148"/>
    <p:sldId id="497" r:id="rId149"/>
    <p:sldId id="498" r:id="rId150"/>
    <p:sldId id="499" r:id="rId151"/>
    <p:sldId id="500" r:id="rId152"/>
    <p:sldId id="501" r:id="rId153"/>
    <p:sldId id="502" r:id="rId154"/>
    <p:sldId id="503" r:id="rId155"/>
    <p:sldId id="504" r:id="rId156"/>
    <p:sldId id="505" r:id="rId157"/>
    <p:sldId id="506" r:id="rId158"/>
    <p:sldId id="507" r:id="rId159"/>
    <p:sldId id="512" r:id="rId160"/>
    <p:sldId id="514" r:id="rId161"/>
    <p:sldId id="516" r:id="rId162"/>
    <p:sldId id="519" r:id="rId163"/>
    <p:sldId id="523" r:id="rId164"/>
    <p:sldId id="524" r:id="rId165"/>
    <p:sldId id="527" r:id="rId166"/>
    <p:sldId id="530" r:id="rId167"/>
    <p:sldId id="531" r:id="rId168"/>
    <p:sldId id="532" r:id="rId169"/>
    <p:sldId id="533" r:id="rId170"/>
    <p:sldId id="534" r:id="rId171"/>
    <p:sldId id="539" r:id="rId172"/>
    <p:sldId id="543" r:id="rId173"/>
    <p:sldId id="544" r:id="rId174"/>
    <p:sldId id="545" r:id="rId175"/>
    <p:sldId id="546" r:id="rId176"/>
    <p:sldId id="547" r:id="rId177"/>
    <p:sldId id="552" r:id="rId178"/>
    <p:sldId id="690" r:id="rId179"/>
    <p:sldId id="553" r:id="rId180"/>
    <p:sldId id="554" r:id="rId181"/>
    <p:sldId id="555" r:id="rId182"/>
    <p:sldId id="557" r:id="rId183"/>
    <p:sldId id="558" r:id="rId184"/>
    <p:sldId id="559" r:id="rId185"/>
    <p:sldId id="560" r:id="rId186"/>
    <p:sldId id="664" r:id="rId187"/>
    <p:sldId id="563" r:id="rId188"/>
    <p:sldId id="564" r:id="rId189"/>
    <p:sldId id="565" r:id="rId190"/>
    <p:sldId id="568" r:id="rId191"/>
    <p:sldId id="569" r:id="rId192"/>
    <p:sldId id="658" r:id="rId193"/>
    <p:sldId id="570" r:id="rId194"/>
    <p:sldId id="325" r:id="rId195"/>
    <p:sldId id="572" r:id="rId196"/>
    <p:sldId id="581" r:id="rId197"/>
    <p:sldId id="582" r:id="rId198"/>
    <p:sldId id="583" r:id="rId199"/>
    <p:sldId id="584" r:id="rId200"/>
    <p:sldId id="585" r:id="rId201"/>
    <p:sldId id="587" r:id="rId202"/>
    <p:sldId id="588" r:id="rId203"/>
    <p:sldId id="590" r:id="rId204"/>
    <p:sldId id="591" r:id="rId205"/>
    <p:sldId id="579" r:id="rId206"/>
    <p:sldId id="593" r:id="rId207"/>
    <p:sldId id="594" r:id="rId208"/>
    <p:sldId id="595" r:id="rId209"/>
    <p:sldId id="599" r:id="rId210"/>
    <p:sldId id="600" r:id="rId211"/>
    <p:sldId id="602" r:id="rId212"/>
    <p:sldId id="605" r:id="rId213"/>
    <p:sldId id="609" r:id="rId214"/>
    <p:sldId id="610" r:id="rId215"/>
    <p:sldId id="611" r:id="rId216"/>
    <p:sldId id="612" r:id="rId217"/>
    <p:sldId id="613" r:id="rId218"/>
    <p:sldId id="615" r:id="rId219"/>
    <p:sldId id="616" r:id="rId220"/>
    <p:sldId id="617" r:id="rId221"/>
    <p:sldId id="618" r:id="rId222"/>
    <p:sldId id="621" r:id="rId223"/>
    <p:sldId id="623" r:id="rId224"/>
    <p:sldId id="625" r:id="rId225"/>
    <p:sldId id="626" r:id="rId226"/>
    <p:sldId id="630" r:id="rId2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4624" autoAdjust="0"/>
  </p:normalViewPr>
  <p:slideViewPr>
    <p:cSldViewPr>
      <p:cViewPr varScale="1">
        <p:scale>
          <a:sx n="69" d="100"/>
          <a:sy n="69" d="100"/>
        </p:scale>
        <p:origin x="15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6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presProps" Target="pres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C2DDB5-0482-472C-B0D1-9A46E39C22AD}" type="doc">
      <dgm:prSet loTypeId="urn:microsoft.com/office/officeart/2005/8/layout/matrix3" loCatId="matrix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13A3A31-E807-469C-8D9D-D0FDBB556D1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000" b="1" dirty="0" smtClean="0">
              <a:latin typeface="Arial" pitchFamily="34" charset="0"/>
              <a:cs typeface="Arial" pitchFamily="34" charset="0"/>
            </a:rPr>
            <a:t>BİLİNÇ</a:t>
          </a:r>
          <a:r>
            <a:rPr lang="tr-TR" sz="3200" b="0" dirty="0" smtClean="0">
              <a:latin typeface="Arial" pitchFamily="34" charset="0"/>
              <a:cs typeface="Arial" pitchFamily="34" charset="0"/>
            </a:rPr>
            <a:t>  </a:t>
          </a:r>
          <a:r>
            <a:rPr lang="tr-TR" sz="1600" b="0" dirty="0" smtClean="0">
              <a:latin typeface="Arial" pitchFamily="34" charset="0"/>
              <a:cs typeface="Arial" pitchFamily="34" charset="0"/>
            </a:rPr>
            <a:t>Sözlü +</a:t>
          </a:r>
        </a:p>
        <a:p>
          <a:pPr rtl="0"/>
          <a:r>
            <a:rPr lang="tr-TR" sz="1600" b="0" dirty="0" smtClean="0">
              <a:latin typeface="Arial" pitchFamily="34" charset="0"/>
              <a:cs typeface="Arial" pitchFamily="34" charset="0"/>
            </a:rPr>
            <a:t>Ağrılı Uyarı</a:t>
          </a:r>
          <a:endParaRPr lang="tr-TR" sz="1600" b="0" dirty="0">
            <a:latin typeface="Arial" pitchFamily="34" charset="0"/>
            <a:cs typeface="Arial" pitchFamily="34" charset="0"/>
          </a:endParaRPr>
        </a:p>
      </dgm:t>
    </dgm:pt>
    <dgm:pt modelId="{D49B0490-4F57-4E10-A5EA-CDE7898AC925}" type="parTrans" cxnId="{4E821C5B-E520-4724-8C24-2C4FEA28E661}">
      <dgm:prSet/>
      <dgm:spPr/>
      <dgm:t>
        <a:bodyPr/>
        <a:lstStyle/>
        <a:p>
          <a:endParaRPr lang="tr-TR"/>
        </a:p>
      </dgm:t>
    </dgm:pt>
    <dgm:pt modelId="{804DFFC6-D401-4D09-BD5B-7BA5AA24F735}" type="sibTrans" cxnId="{4E821C5B-E520-4724-8C24-2C4FEA28E661}">
      <dgm:prSet/>
      <dgm:spPr/>
      <dgm:t>
        <a:bodyPr/>
        <a:lstStyle/>
        <a:p>
          <a:endParaRPr lang="tr-TR"/>
        </a:p>
      </dgm:t>
    </dgm:pt>
    <dgm:pt modelId="{6E3CDC47-ADE9-44BC-A661-0CDBB805D375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3200" b="1" dirty="0" smtClean="0">
              <a:latin typeface="Arial" pitchFamily="34" charset="0"/>
              <a:cs typeface="Arial" pitchFamily="34" charset="0"/>
            </a:rPr>
            <a:t>B-</a:t>
          </a:r>
        </a:p>
        <a:p>
          <a:pPr rtl="0"/>
          <a:r>
            <a:rPr lang="tr-TR" sz="1400" b="0" dirty="0" smtClean="0">
              <a:latin typeface="Arial" pitchFamily="34" charset="0"/>
              <a:cs typeface="Arial" pitchFamily="34" charset="0"/>
            </a:rPr>
            <a:t>SOLUNUM</a:t>
          </a:r>
          <a:endParaRPr lang="tr-TR" sz="1400" b="0" dirty="0">
            <a:latin typeface="Arial" pitchFamily="34" charset="0"/>
            <a:cs typeface="Arial" pitchFamily="34" charset="0"/>
          </a:endParaRPr>
        </a:p>
      </dgm:t>
    </dgm:pt>
    <dgm:pt modelId="{83D2B404-C8E2-40BF-9FD6-216B78EB4EA8}" type="parTrans" cxnId="{BE8F811F-6E1B-4F9A-932B-AF4B2011FCF6}">
      <dgm:prSet/>
      <dgm:spPr/>
      <dgm:t>
        <a:bodyPr/>
        <a:lstStyle/>
        <a:p>
          <a:endParaRPr lang="tr-TR"/>
        </a:p>
      </dgm:t>
    </dgm:pt>
    <dgm:pt modelId="{4B0B8869-9388-4D4F-B0C9-6F6BEAC36D6F}" type="sibTrans" cxnId="{BE8F811F-6E1B-4F9A-932B-AF4B2011FCF6}">
      <dgm:prSet/>
      <dgm:spPr/>
      <dgm:t>
        <a:bodyPr/>
        <a:lstStyle/>
        <a:p>
          <a:endParaRPr lang="tr-TR"/>
        </a:p>
      </dgm:t>
    </dgm:pt>
    <dgm:pt modelId="{7EB148C0-8C3E-4215-90A1-9E875513E400}">
      <dgm:prSet/>
      <dgm:spPr/>
      <dgm:t>
        <a:bodyPr/>
        <a:lstStyle/>
        <a:p>
          <a:pPr rtl="0"/>
          <a:endParaRPr lang="tr-TR" dirty="0"/>
        </a:p>
      </dgm:t>
    </dgm:pt>
    <dgm:pt modelId="{58C27811-74E1-4B13-A418-2944744054C5}" type="parTrans" cxnId="{F9545130-1E52-4A60-95A0-A3E72FE29765}">
      <dgm:prSet/>
      <dgm:spPr/>
      <dgm:t>
        <a:bodyPr/>
        <a:lstStyle/>
        <a:p>
          <a:endParaRPr lang="tr-TR"/>
        </a:p>
      </dgm:t>
    </dgm:pt>
    <dgm:pt modelId="{2C462BC2-942A-490F-9D1F-4D7DB9344666}" type="sibTrans" cxnId="{F9545130-1E52-4A60-95A0-A3E72FE29765}">
      <dgm:prSet/>
      <dgm:spPr/>
      <dgm:t>
        <a:bodyPr/>
        <a:lstStyle/>
        <a:p>
          <a:endParaRPr lang="tr-TR"/>
        </a:p>
      </dgm:t>
    </dgm:pt>
    <dgm:pt modelId="{C39AB364-DF17-48A1-83C3-8E2BAF8BAEB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800" b="1" dirty="0" smtClean="0">
              <a:latin typeface="Arial" pitchFamily="34" charset="0"/>
              <a:cs typeface="Arial" pitchFamily="34" charset="0"/>
            </a:rPr>
            <a:t>C-</a:t>
          </a:r>
        </a:p>
        <a:p>
          <a:pPr rtl="0"/>
          <a:r>
            <a:rPr lang="tr-TR" sz="1600" dirty="0" smtClean="0">
              <a:latin typeface="Arial" pitchFamily="34" charset="0"/>
              <a:cs typeface="Arial" pitchFamily="34" charset="0"/>
            </a:rPr>
            <a:t>DOLAŞIM</a:t>
          </a:r>
          <a:endParaRPr lang="tr-TR" sz="1600" dirty="0">
            <a:latin typeface="Arial" pitchFamily="34" charset="0"/>
            <a:cs typeface="Arial" pitchFamily="34" charset="0"/>
          </a:endParaRPr>
        </a:p>
      </dgm:t>
    </dgm:pt>
    <dgm:pt modelId="{D4D10473-628C-4AB8-A83A-FA41000483D6}" type="sibTrans" cxnId="{C905F1CD-5E95-4B6A-ADC4-7945AE0BE834}">
      <dgm:prSet/>
      <dgm:spPr/>
      <dgm:t>
        <a:bodyPr/>
        <a:lstStyle/>
        <a:p>
          <a:endParaRPr lang="tr-TR"/>
        </a:p>
      </dgm:t>
    </dgm:pt>
    <dgm:pt modelId="{BC0BC523-DD0F-401A-B085-A9BA4B6B2108}" type="parTrans" cxnId="{C905F1CD-5E95-4B6A-ADC4-7945AE0BE834}">
      <dgm:prSet/>
      <dgm:spPr/>
      <dgm:t>
        <a:bodyPr/>
        <a:lstStyle/>
        <a:p>
          <a:endParaRPr lang="tr-TR"/>
        </a:p>
      </dgm:t>
    </dgm:pt>
    <dgm:pt modelId="{0760D422-4C5B-4736-A421-4E524143176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r-TR" sz="2800" b="1" dirty="0" smtClean="0">
              <a:latin typeface="Arial" pitchFamily="34" charset="0"/>
              <a:cs typeface="Arial" pitchFamily="34" charset="0"/>
            </a:rPr>
            <a:t>A- </a:t>
          </a:r>
        </a:p>
        <a:p>
          <a:pPr rtl="0"/>
          <a:r>
            <a:rPr lang="tr-TR" sz="2000" b="0" dirty="0" smtClean="0">
              <a:latin typeface="Arial" pitchFamily="34" charset="0"/>
              <a:cs typeface="Arial" pitchFamily="34" charset="0"/>
            </a:rPr>
            <a:t> </a:t>
          </a:r>
          <a:r>
            <a:rPr lang="tr-TR" sz="1600" b="0" dirty="0" smtClean="0">
              <a:latin typeface="Arial" pitchFamily="34" charset="0"/>
              <a:cs typeface="Arial" pitchFamily="34" charset="0"/>
            </a:rPr>
            <a:t>HAVA YOLU</a:t>
          </a:r>
          <a:endParaRPr lang="tr-TR" sz="1600" b="0" dirty="0">
            <a:latin typeface="Arial" pitchFamily="34" charset="0"/>
            <a:cs typeface="Arial" pitchFamily="34" charset="0"/>
          </a:endParaRPr>
        </a:p>
      </dgm:t>
    </dgm:pt>
    <dgm:pt modelId="{0D1374F1-F31F-443E-BB5A-17B951C4CD26}" type="sibTrans" cxnId="{39ABF04D-554C-41A9-ABCF-1E3B27012540}">
      <dgm:prSet/>
      <dgm:spPr/>
      <dgm:t>
        <a:bodyPr/>
        <a:lstStyle/>
        <a:p>
          <a:endParaRPr lang="tr-TR"/>
        </a:p>
      </dgm:t>
    </dgm:pt>
    <dgm:pt modelId="{02BD3F5D-1400-4C04-BCD8-6F964EBE71E8}" type="parTrans" cxnId="{39ABF04D-554C-41A9-ABCF-1E3B27012540}">
      <dgm:prSet/>
      <dgm:spPr/>
      <dgm:t>
        <a:bodyPr/>
        <a:lstStyle/>
        <a:p>
          <a:endParaRPr lang="tr-TR"/>
        </a:p>
      </dgm:t>
    </dgm:pt>
    <dgm:pt modelId="{E78906B1-E718-4C6F-B32E-10687001746E}" type="pres">
      <dgm:prSet presAssocID="{52C2DDB5-0482-472C-B0D1-9A46E39C22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9869A5F-21BE-4268-9558-F75F128152B6}" type="pres">
      <dgm:prSet presAssocID="{52C2DDB5-0482-472C-B0D1-9A46E39C22AD}" presName="diamond" presStyleLbl="bgShp" presStyleIdx="0" presStyleCn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r-TR"/>
        </a:p>
      </dgm:t>
    </dgm:pt>
    <dgm:pt modelId="{CD36E125-9D73-4CD4-A502-61A8F887F775}" type="pres">
      <dgm:prSet presAssocID="{52C2DDB5-0482-472C-B0D1-9A46E39C22AD}" presName="quad1" presStyleLbl="node1" presStyleIdx="0" presStyleCnt="4" custLinFactNeighborX="57534" custLinFactNeighborY="-243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CB11E0-7AFF-48A1-BA41-25693A655282}" type="pres">
      <dgm:prSet presAssocID="{52C2DDB5-0482-472C-B0D1-9A46E39C22AD}" presName="quad2" presStyleLbl="node1" presStyleIdx="1" presStyleCnt="4" custLinFactNeighborX="57855" custLinFactNeighborY="557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31EC74-8932-419D-A25C-50BF497AAEE8}" type="pres">
      <dgm:prSet presAssocID="{52C2DDB5-0482-472C-B0D1-9A46E39C22AD}" presName="quad3" presStyleLbl="node1" presStyleIdx="2" presStyleCnt="4" custLinFactNeighborX="61540" custLinFactNeighborY="283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6E8AAD0-43C1-47DD-90AB-EFF2EBB86359}" type="pres">
      <dgm:prSet presAssocID="{52C2DDB5-0482-472C-B0D1-9A46E39C22AD}" presName="quad4" presStyleLbl="node1" presStyleIdx="3" presStyleCnt="4" custLinFactX="-37625" custLinFactNeighborX="-100000" custLinFactNeighborY="-47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9ABF04D-554C-41A9-ABCF-1E3B27012540}" srcId="{52C2DDB5-0482-472C-B0D1-9A46E39C22AD}" destId="{0760D422-4C5B-4736-A421-4E5241431760}" srcOrd="3" destOrd="0" parTransId="{02BD3F5D-1400-4C04-BCD8-6F964EBE71E8}" sibTransId="{0D1374F1-F31F-443E-BB5A-17B951C4CD26}"/>
    <dgm:cxn modelId="{8D66AA79-0A57-46B2-A555-39B2A99CDCEA}" type="presOf" srcId="{52C2DDB5-0482-472C-B0D1-9A46E39C22AD}" destId="{E78906B1-E718-4C6F-B32E-10687001746E}" srcOrd="0" destOrd="0" presId="urn:microsoft.com/office/officeart/2005/8/layout/matrix3"/>
    <dgm:cxn modelId="{A2C5D185-A7CE-4DE2-AB6E-59F182AD60FE}" type="presOf" srcId="{D13A3A31-E807-469C-8D9D-D0FDBB556D14}" destId="{CD36E125-9D73-4CD4-A502-61A8F887F775}" srcOrd="0" destOrd="0" presId="urn:microsoft.com/office/officeart/2005/8/layout/matrix3"/>
    <dgm:cxn modelId="{BE8F811F-6E1B-4F9A-932B-AF4B2011FCF6}" srcId="{52C2DDB5-0482-472C-B0D1-9A46E39C22AD}" destId="{6E3CDC47-ADE9-44BC-A661-0CDBB805D375}" srcOrd="1" destOrd="0" parTransId="{83D2B404-C8E2-40BF-9FD6-216B78EB4EA8}" sibTransId="{4B0B8869-9388-4D4F-B0C9-6F6BEAC36D6F}"/>
    <dgm:cxn modelId="{4E821C5B-E520-4724-8C24-2C4FEA28E661}" srcId="{52C2DDB5-0482-472C-B0D1-9A46E39C22AD}" destId="{D13A3A31-E807-469C-8D9D-D0FDBB556D14}" srcOrd="0" destOrd="0" parTransId="{D49B0490-4F57-4E10-A5EA-CDE7898AC925}" sibTransId="{804DFFC6-D401-4D09-BD5B-7BA5AA24F735}"/>
    <dgm:cxn modelId="{5F9695CF-9730-4D28-A431-0466C4EAC8FA}" type="presOf" srcId="{C39AB364-DF17-48A1-83C3-8E2BAF8BAEBD}" destId="{D931EC74-8932-419D-A25C-50BF497AAEE8}" srcOrd="0" destOrd="0" presId="urn:microsoft.com/office/officeart/2005/8/layout/matrix3"/>
    <dgm:cxn modelId="{C905F1CD-5E95-4B6A-ADC4-7945AE0BE834}" srcId="{52C2DDB5-0482-472C-B0D1-9A46E39C22AD}" destId="{C39AB364-DF17-48A1-83C3-8E2BAF8BAEBD}" srcOrd="2" destOrd="0" parTransId="{BC0BC523-DD0F-401A-B085-A9BA4B6B2108}" sibTransId="{D4D10473-628C-4AB8-A83A-FA41000483D6}"/>
    <dgm:cxn modelId="{6ADB8E60-A89A-4650-ACCA-93703D671D7E}" type="presOf" srcId="{6E3CDC47-ADE9-44BC-A661-0CDBB805D375}" destId="{F5CB11E0-7AFF-48A1-BA41-25693A655282}" srcOrd="0" destOrd="0" presId="urn:microsoft.com/office/officeart/2005/8/layout/matrix3"/>
    <dgm:cxn modelId="{F9545130-1E52-4A60-95A0-A3E72FE29765}" srcId="{52C2DDB5-0482-472C-B0D1-9A46E39C22AD}" destId="{7EB148C0-8C3E-4215-90A1-9E875513E400}" srcOrd="4" destOrd="0" parTransId="{58C27811-74E1-4B13-A418-2944744054C5}" sibTransId="{2C462BC2-942A-490F-9D1F-4D7DB9344666}"/>
    <dgm:cxn modelId="{9767046B-154B-47E5-AF57-335C00153588}" type="presOf" srcId="{0760D422-4C5B-4736-A421-4E5241431760}" destId="{36E8AAD0-43C1-47DD-90AB-EFF2EBB86359}" srcOrd="0" destOrd="0" presId="urn:microsoft.com/office/officeart/2005/8/layout/matrix3"/>
    <dgm:cxn modelId="{6F3201B0-418D-4502-BB5B-A33A203CD20A}" type="presParOf" srcId="{E78906B1-E718-4C6F-B32E-10687001746E}" destId="{09869A5F-21BE-4268-9558-F75F128152B6}" srcOrd="0" destOrd="0" presId="urn:microsoft.com/office/officeart/2005/8/layout/matrix3"/>
    <dgm:cxn modelId="{F9BEA970-89F9-4524-ADA0-1A78231CCEF5}" type="presParOf" srcId="{E78906B1-E718-4C6F-B32E-10687001746E}" destId="{CD36E125-9D73-4CD4-A502-61A8F887F775}" srcOrd="1" destOrd="0" presId="urn:microsoft.com/office/officeart/2005/8/layout/matrix3"/>
    <dgm:cxn modelId="{EEB3BB5E-6B10-4A49-9E47-4EB57D650697}" type="presParOf" srcId="{E78906B1-E718-4C6F-B32E-10687001746E}" destId="{F5CB11E0-7AFF-48A1-BA41-25693A655282}" srcOrd="2" destOrd="0" presId="urn:microsoft.com/office/officeart/2005/8/layout/matrix3"/>
    <dgm:cxn modelId="{B0847AFF-BE70-49B4-AB73-9872D431E9AC}" type="presParOf" srcId="{E78906B1-E718-4C6F-B32E-10687001746E}" destId="{D931EC74-8932-419D-A25C-50BF497AAEE8}" srcOrd="3" destOrd="0" presId="urn:microsoft.com/office/officeart/2005/8/layout/matrix3"/>
    <dgm:cxn modelId="{AD184BB2-09E8-498F-AECA-9D326C562F13}" type="presParOf" srcId="{E78906B1-E718-4C6F-B32E-10687001746E}" destId="{36E8AAD0-43C1-47DD-90AB-EFF2EBB8635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69A5F-21BE-4268-9558-F75F128152B6}">
      <dsp:nvSpPr>
        <dsp:cNvPr id="0" name=""/>
        <dsp:cNvSpPr/>
      </dsp:nvSpPr>
      <dsp:spPr>
        <a:xfrm>
          <a:off x="0" y="71422"/>
          <a:ext cx="3786214" cy="3786214"/>
        </a:xfrm>
        <a:prstGeom prst="diamond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</a:ln>
        <a:effectLst/>
        <a:sp3d z="-161800" extrusionH="6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D36E125-9D73-4CD4-A502-61A8F887F775}">
      <dsp:nvSpPr>
        <dsp:cNvPr id="0" name=""/>
        <dsp:cNvSpPr/>
      </dsp:nvSpPr>
      <dsp:spPr>
        <a:xfrm>
          <a:off x="1209250" y="71421"/>
          <a:ext cx="1476623" cy="1476623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1">
                <a:tint val="30000"/>
                <a:satMod val="300000"/>
              </a:schemeClr>
              <a:schemeClr val="accent1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1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506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Arial" pitchFamily="34" charset="0"/>
              <a:cs typeface="Arial" pitchFamily="34" charset="0"/>
            </a:rPr>
            <a:t>BİLİNÇ</a:t>
          </a:r>
          <a:r>
            <a:rPr lang="tr-TR" sz="3200" b="0" kern="1200" dirty="0" smtClean="0">
              <a:latin typeface="Arial" pitchFamily="34" charset="0"/>
              <a:cs typeface="Arial" pitchFamily="34" charset="0"/>
            </a:rPr>
            <a:t>  </a:t>
          </a:r>
          <a:r>
            <a:rPr lang="tr-TR" sz="1600" b="0" kern="1200" dirty="0" smtClean="0">
              <a:latin typeface="Arial" pitchFamily="34" charset="0"/>
              <a:cs typeface="Arial" pitchFamily="34" charset="0"/>
            </a:rPr>
            <a:t>Sözlü +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0" kern="1200" dirty="0" smtClean="0">
              <a:latin typeface="Arial" pitchFamily="34" charset="0"/>
              <a:cs typeface="Arial" pitchFamily="34" charset="0"/>
            </a:rPr>
            <a:t>Ağrılı Uyarı</a:t>
          </a:r>
          <a:endParaRPr lang="tr-TR" sz="1600" b="0" kern="1200" dirty="0">
            <a:latin typeface="Arial" pitchFamily="34" charset="0"/>
            <a:cs typeface="Arial" pitchFamily="34" charset="0"/>
          </a:endParaRPr>
        </a:p>
      </dsp:txBody>
      <dsp:txXfrm>
        <a:off x="1281333" y="143504"/>
        <a:ext cx="1332457" cy="1332457"/>
      </dsp:txXfrm>
    </dsp:sp>
    <dsp:sp modelId="{F5CB11E0-7AFF-48A1-BA41-25693A655282}">
      <dsp:nvSpPr>
        <dsp:cNvPr id="0" name=""/>
        <dsp:cNvSpPr/>
      </dsp:nvSpPr>
      <dsp:spPr>
        <a:xfrm>
          <a:off x="2309590" y="1254625"/>
          <a:ext cx="1476623" cy="1476623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1">
                <a:tint val="30000"/>
                <a:satMod val="300000"/>
              </a:schemeClr>
              <a:schemeClr val="dk1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dk1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506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latin typeface="Arial" pitchFamily="34" charset="0"/>
              <a:cs typeface="Arial" pitchFamily="34" charset="0"/>
            </a:rPr>
            <a:t>B-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0" kern="1200" dirty="0" smtClean="0">
              <a:latin typeface="Arial" pitchFamily="34" charset="0"/>
              <a:cs typeface="Arial" pitchFamily="34" charset="0"/>
            </a:rPr>
            <a:t>SOLUNUM</a:t>
          </a:r>
          <a:endParaRPr lang="tr-TR" sz="1400" b="0" kern="1200" dirty="0">
            <a:latin typeface="Arial" pitchFamily="34" charset="0"/>
            <a:cs typeface="Arial" pitchFamily="34" charset="0"/>
          </a:endParaRPr>
        </a:p>
      </dsp:txBody>
      <dsp:txXfrm>
        <a:off x="2381673" y="1326708"/>
        <a:ext cx="1332457" cy="1332457"/>
      </dsp:txXfrm>
    </dsp:sp>
    <dsp:sp modelId="{D931EC74-8932-419D-A25C-50BF497AAEE8}">
      <dsp:nvSpPr>
        <dsp:cNvPr id="0" name=""/>
        <dsp:cNvSpPr/>
      </dsp:nvSpPr>
      <dsp:spPr>
        <a:xfrm>
          <a:off x="1268404" y="2440195"/>
          <a:ext cx="1476623" cy="1476623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3">
                <a:tint val="30000"/>
                <a:satMod val="300000"/>
              </a:schemeClr>
              <a:schemeClr val="accent3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3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506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rial" pitchFamily="34" charset="0"/>
              <a:cs typeface="Arial" pitchFamily="34" charset="0"/>
            </a:rPr>
            <a:t>C-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latin typeface="Arial" pitchFamily="34" charset="0"/>
              <a:cs typeface="Arial" pitchFamily="34" charset="0"/>
            </a:rPr>
            <a:t>DOLAŞIM</a:t>
          </a:r>
          <a:endParaRPr lang="tr-TR" sz="1600" kern="1200" dirty="0">
            <a:latin typeface="Arial" pitchFamily="34" charset="0"/>
            <a:cs typeface="Arial" pitchFamily="34" charset="0"/>
          </a:endParaRPr>
        </a:p>
      </dsp:txBody>
      <dsp:txXfrm>
        <a:off x="1340487" y="2512278"/>
        <a:ext cx="1332457" cy="1332457"/>
      </dsp:txXfrm>
    </dsp:sp>
    <dsp:sp modelId="{36E8AAD0-43C1-47DD-90AB-EFF2EBB86359}">
      <dsp:nvSpPr>
        <dsp:cNvPr id="0" name=""/>
        <dsp:cNvSpPr/>
      </dsp:nvSpPr>
      <dsp:spPr>
        <a:xfrm>
          <a:off x="0" y="1319438"/>
          <a:ext cx="1476623" cy="1476623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tint val="30000"/>
                <a:satMod val="300000"/>
              </a:schemeClr>
              <a:schemeClr val="accent5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5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506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Arial" pitchFamily="34" charset="0"/>
              <a:cs typeface="Arial" pitchFamily="34" charset="0"/>
            </a:rPr>
            <a:t>A-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tr-TR" sz="1600" b="0" kern="1200" dirty="0" smtClean="0">
              <a:latin typeface="Arial" pitchFamily="34" charset="0"/>
              <a:cs typeface="Arial" pitchFamily="34" charset="0"/>
            </a:rPr>
            <a:t>HAVA YOLU</a:t>
          </a:r>
          <a:endParaRPr lang="tr-TR" sz="1600" b="0" kern="1200" dirty="0">
            <a:latin typeface="Arial" pitchFamily="34" charset="0"/>
            <a:cs typeface="Arial" pitchFamily="34" charset="0"/>
          </a:endParaRPr>
        </a:p>
      </dsp:txBody>
      <dsp:txXfrm>
        <a:off x="72083" y="1391521"/>
        <a:ext cx="1332457" cy="1332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8A74F-06F1-428A-AFB3-409EED68E3B4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CC18B-2B05-457E-9BFC-FD19F8014CF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478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2662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54ADD-3184-4215-9E72-0808B6CD3F45}" type="slidenum">
              <a:rPr lang="tr-TR" smtClean="0"/>
              <a:pPr/>
              <a:t>9</a:t>
            </a:fld>
            <a:endParaRPr 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3EB15D-CA1B-4D8E-940A-685E01C72585}" type="slidenum">
              <a:rPr lang="tr-TR" smtClean="0"/>
              <a:pPr/>
              <a:t>83</a:t>
            </a:fld>
            <a:endParaRPr 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4813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EAE3C-7F9E-4757-912B-618910E37BD7}" type="slidenum">
              <a:rPr lang="tr-TR" smtClean="0"/>
              <a:pPr/>
              <a:t>84</a:t>
            </a:fld>
            <a:endParaRPr lang="tr-T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CC18B-2B05-457E-9BFC-FD19F8014CF5}" type="slidenum">
              <a:rPr lang="tr-TR" smtClean="0"/>
              <a:pPr/>
              <a:t>187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 smtClean="0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216F0-45EB-49FD-8763-04BBB4CE2583}" type="slidenum">
              <a:rPr lang="tr-TR" smtClean="0"/>
              <a:pPr/>
              <a:t>207</a:t>
            </a:fld>
            <a:endParaRPr lang="tr-T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0EBFC-68B9-4603-B458-05184B20F950}" type="slidenum">
              <a:rPr lang="tr-TR" smtClean="0"/>
              <a:pPr/>
              <a:t>217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2765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C3B4A-62F3-411C-A5A1-8930FDE8241F}" type="slidenum">
              <a:rPr lang="tr-TR" smtClean="0"/>
              <a:pPr/>
              <a:t>15</a:t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2867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4168E6-D825-4105-9799-ADC92678AEB7}" type="slidenum">
              <a:rPr lang="tr-TR" smtClean="0"/>
              <a:pPr/>
              <a:t>16</a:t>
            </a:fld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4813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0D53D2-785E-4679-8C24-B440D253A304}" type="slidenum">
              <a:rPr lang="tr-TR" smtClean="0"/>
              <a:pPr/>
              <a:t>21</a:t>
            </a:fld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 smtClean="0"/>
              <a:t> </a:t>
            </a:r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15783-3EF5-41F3-89A4-D1FA334BD483}" type="slidenum">
              <a:rPr lang="tr-TR" smtClean="0"/>
              <a:pPr/>
              <a:t>31</a:t>
            </a:fld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50180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E448D-C966-4CD8-AB73-0D264A628143}" type="slidenum">
              <a:rPr lang="tr-TR" smtClean="0"/>
              <a:pPr/>
              <a:t>32</a:t>
            </a:fld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73E73-6F40-4141-84F8-A805CA59B942}" type="slidenum">
              <a:rPr lang="tr-TR" smtClean="0"/>
              <a:pPr/>
              <a:t>33</a:t>
            </a:fld>
            <a:endParaRPr 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altLang="tr-TR" smtClean="0"/>
          </a:p>
        </p:txBody>
      </p:sp>
      <p:sp>
        <p:nvSpPr>
          <p:cNvPr id="5325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805E1-21FD-496F-B825-019EAFC01210}" type="slidenum">
              <a:rPr lang="tr-TR" altLang="tr-TR"/>
              <a:pPr/>
              <a:t>34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8525C-5E67-479B-A392-6AA32D36A448}" type="slidenum">
              <a:rPr lang="tr-TR" smtClean="0"/>
              <a:pPr/>
              <a:t>81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50F0-7948-46A4-85E7-793BD9B06B0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2694-E1B0-49A3-A84B-D9E1CD2C7D2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1B43E-0DD1-45E6-860C-F9BF108A628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Başlık ve İçerik Üzerind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2EFB-0EE8-4545-A867-C2E3679324E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Başlık, Medya Klibi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dya Yer Tutucusu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C6EA3-F1DF-40CC-8FFC-3489BC60AF8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6709B-8612-49DA-93CA-04B0BABFEDD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6 Dikdörtgen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29.06.2021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ikdörtgen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568"/>
            <a:ext cx="1041421" cy="104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7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gi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gif"/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gif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3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0.jpe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4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7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gi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9.png"/><Relationship Id="rId4" Type="http://schemas.openxmlformats.org/officeDocument/2006/relationships/oleObject" Target="../embeddings/oleObject7.bin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jpe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7.jpeg"/><Relationship Id="rId7" Type="http://schemas.openxmlformats.org/officeDocument/2006/relationships/image" Target="../media/image24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8.jpe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hyperlink" Target="http://www.animationfactory.com/en/search/close-up.mc?&amp;oid=4953600&amp;s=26&amp;sc=26&amp;st=138&amp;q=emergency%20call&amp;spage=2&amp;hoid=c2c7531b17e049679da09e9a846a461b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6.gif"/><Relationship Id="rId4" Type="http://schemas.openxmlformats.org/officeDocument/2006/relationships/image" Target="../media/image42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571472" y="2643182"/>
            <a:ext cx="8001056" cy="20036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marL="88900" algn="ctr">
              <a:lnSpc>
                <a:spcPct val="115000"/>
              </a:lnSpc>
              <a:buNone/>
            </a:pPr>
            <a:r>
              <a:rPr lang="tr-TR" sz="5400" b="1" dirty="0" smtClean="0">
                <a:ln>
                  <a:gradFill flip="none" rotWithShape="1"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</a:ln>
                <a:latin typeface="Arial" charset="0"/>
              </a:rPr>
              <a:t>TEMEL İLKYARDIM  </a:t>
            </a:r>
          </a:p>
          <a:p>
            <a:pPr marL="88900" algn="ctr">
              <a:lnSpc>
                <a:spcPct val="115000"/>
              </a:lnSpc>
              <a:buNone/>
            </a:pPr>
            <a:r>
              <a:rPr lang="tr-TR" sz="5400" b="1" dirty="0" smtClean="0">
                <a:ln>
                  <a:gradFill flip="none" rotWithShape="1">
                    <a:gsLst>
                      <a:gs pos="0">
                        <a:schemeClr val="tx1">
                          <a:lumMod val="95000"/>
                          <a:lumOff val="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</a:ln>
                <a:latin typeface="Arial" charset="0"/>
              </a:rPr>
              <a:t>EĞİTİMİ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sites.google.com/site/ercanyetkiner/EKL1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171804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836613"/>
            <a:ext cx="6635750" cy="10366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altLang="tr-TR" sz="5400" dirty="0" smtClean="0">
                <a:solidFill>
                  <a:srgbClr val="FF0000"/>
                </a:solidFill>
                <a:latin typeface="Arial" charset="0"/>
              </a:rPr>
              <a:t>YARALANMALAR </a:t>
            </a:r>
            <a:r>
              <a:rPr lang="tr-TR" altLang="tr-TR" sz="5400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altLang="tr-TR" sz="6000" dirty="0" smtClean="0">
                <a:latin typeface="Arial" charset="0"/>
              </a:rPr>
              <a:t> </a:t>
            </a:r>
          </a:p>
        </p:txBody>
      </p:sp>
      <p:pic>
        <p:nvPicPr>
          <p:cNvPr id="4099" name="Picture 6" descr="073_FA_Burns_OR_EF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2925" y="3194050"/>
            <a:ext cx="3963988" cy="2641600"/>
          </a:xfrm>
          <a:noFill/>
        </p:spPr>
      </p:pic>
      <p:pic>
        <p:nvPicPr>
          <p:cNvPr id="4100" name="Picture 9" descr="069_FA_Skin Wounds_OR_EF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2290763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467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ara00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5" y="0"/>
            <a:ext cx="828092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857232"/>
            <a:ext cx="5754688" cy="78105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YARA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85813" y="2276475"/>
            <a:ext cx="7858125" cy="4581525"/>
          </a:xfrm>
        </p:spPr>
        <p:txBody>
          <a:bodyPr/>
          <a:lstStyle/>
          <a:p>
            <a:pPr marL="88900" indent="-88900" algn="just" eaLnBrk="1" hangingPunct="1">
              <a:lnSpc>
                <a:spcPct val="125000"/>
              </a:lnSpc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Yara, b</a:t>
            </a:r>
            <a:r>
              <a:rPr lang="tr-TR" sz="2300" b="1" dirty="0" smtClean="0">
                <a:latin typeface="Arial" charset="0"/>
              </a:rPr>
              <a:t>ir travma sonucu deri ya da mukoza bütünlüğünün bozulmasıdır.  </a:t>
            </a:r>
          </a:p>
          <a:p>
            <a:pPr marL="88900" indent="-88900" algn="just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tr-TR" sz="2300" b="1" dirty="0" smtClean="0">
                <a:latin typeface="Arial" charset="0"/>
              </a:rPr>
              <a:t> Derinin koruma özelliği bozulacağından </a:t>
            </a: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mikrop </a:t>
            </a:r>
          </a:p>
          <a:p>
            <a:pPr marL="88900" indent="-88900" algn="just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 kapma </a:t>
            </a:r>
            <a:r>
              <a:rPr lang="tr-TR" sz="2300" b="1" dirty="0" smtClean="0">
                <a:latin typeface="Arial" charset="0"/>
              </a:rPr>
              <a:t>riski artar.</a:t>
            </a:r>
          </a:p>
          <a:p>
            <a:pPr marL="88900" indent="-88900" eaLnBrk="1" hangingPunct="1">
              <a:buClr>
                <a:schemeClr val="tx2"/>
              </a:buClr>
              <a:buFont typeface="Wingdings" pitchFamily="2" charset="2"/>
              <a:buNone/>
            </a:pPr>
            <a:endParaRPr lang="tr-TR" sz="2400" b="1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3844" name="AutoShape 4" descr="data:image/jpeg;base64,/9j/4AAQSkZJRgABAQAAAQABAAD/2wCEAAkGBhQSEBUUEBQUFBQVFRYVFhcVFRcVFhUVFRYXFxUVFxYXHyYeFxojGRYXIC8gIycpLSwtGh4xNTwqNSYrLCkBCQoKDgwOGg8PGi0kHCQsLCkpLCkpLCwpKSwsKSwsLCwsLCksLCksLCwsLCwsLCksLCkpLCwpNCwsKSksLCksLP/AABEIALgBEQMBIgACEQEDEQH/xAAcAAABBQEBAQAAAAAAAAAAAAAAAQIEBQYDBwj/xAA+EAACAgEDAgUCAwUGBQQDAAABAgMRAAQSIQUxBhMiQVEyYSNxgQcUQlKRFTNicqGxFoLB4fCywtHxVGOi/8QAGAEBAQEBAQAAAAAAAAAAAAAAAAECBAP/xAAoEQEBAAIBAwEIAwEAAAAAAAAAAQIRAxIhMRMEFCJBUVJhgTJx8DP/2gAMAwEAAhEDEQA/APcMXG3i4C4Y0nE3YD8MZuw3YDsXGbsN2A/Exu/DdhNn4hGN3YbsGy7cNuJuw3YNgpiCPHA4A4UKmOwGGAYmLhgJhi1hgIcMXDAbtxQMXEwFvC8KwrAMMMMAvC8TFrATDFwwEwxawwEXFxBi4FN4o6m+nhDxrubzYUr5DyqhA+DTd8z2u8aukcTcbmZ3kXax2IjU0dCzuF9+bo1mo6zrkiQNMLTcttQITnh2v2Brn2yng8R6YyFfLKlo2ckqo3KdxA+bZVZgPjJa6uLXT3w2rT41kWba4UR+dIA380SROzdv4gwX9DnCLxtOUUkJuE3rG08w+WZDQNUwplvn6b96Flp/E2meF2MBVUVXClY23eZ6QF2kjce1GvbOmo8V6QOLQlvIWYHYOUJZdm49mHPH3OZ3+XvZN/8ANVzeNZtshG2zIvlekmoiu62APNihf+IZKfxTOY52QLUMBnDH+NZFYxCvaijA/O375IPizTI5/DIYLLRCAbvJO1lDexO3gHvX2yV1Lq8MAVRAziSMsQip/dpV7gSLA39hfc5pjLXiYOXXevywyRhACGheRjV7NrRgyHn6VDE0O/GQ9T4mlEr7Wj2xyxRBCPXKJFQmRTfA9ZqgfoPOWMviODzAu3d+CZA230lSu7ywT7lRdduM5N17S/WqBmSKNwVVSwErFEjBHZrHb75m1nGX7P8AbVWh8V6iVxFaI+2dw20sGWORVU1Y9twPwductT4m1aRxNuQl4hKT5XpXeVChzv8ASvNbuc0Oo61BHp451jDLJQTbtBqX1GixAAPvznL+3IS6x+SdzRWFpDx6isVg7STsPANcc5N/lrffcw/0QZPE0om+qOhOkHlAHzGD7fxAb7Ddu7fSpy20HWzJojLuQyiIuwHs1Eix7dsi9O6tDJMB+7mN7aMMypwUWyNyk8Dtx/0yRo9ZphPJBHGquF9RCqA30kjjvQdbv+bL+2M9a/j4UcPX9U+m80OoO+JTujWiJWReNsh7Fieazb6YMFG87moWQKBPua9sy39t6fyZf3eNPwwzuNq0pjchdwB5JKkiu2SB43iDOCj0gkJPoIPkgluA1j6TVj4zUsTk488/446acHC8pOp+KUhMY2MxkUsACgoDbdl2A/iHvnA+NodzLT7lcoRXwrNY+R6SLHvjceU4c78mhJwBzNDx1BURCvcqu1ULTYrMQ/PBO01if8dx+WrmNxucIo3REm1LXYehwD3IONxfQ5Nb0094XmZXxnGrgSAqHdEXjsXj3+rn9MldN8RLMXIBCpGknI5pzIPbv/dnjEsqXh5JN2dl7eGZf/jmIKzvHIqhBItgW8ZYLvUAk/xKaNHnJuh8VxSyBI9xJJAPG07Y45L/ACqQf643EvFnJvS7wyl6d4mSaZokVvQXUsWSrQ0fTu3d/esuQcu2csbj2pcMMMMjDDDAMMMMAwwwwDDDDAQYuNxbwIvUtEJonja6dSprvyKylm8GRMxf17y17t3+DYBXatvHb3zSXheSzbePJlh/Gsy3guLgesJ6NyA0GMYpWJAsN25BHYZzbwDAQw9dEKF9X0BWd12mr7yMOfbNUMMnTGvX5PuZnU+B4ZFcPvpw1+rsWcyWK7Gyf0OSep+GRMU9cibEaO0Isq+3cDYP8o5FZe4VmtRPUz3vbNN4JhuxvDcUQ30gLt2gdq28XV84j+C4WK8MFCRoQKUN5Zbaxqjdvdg+wzTVhWTUX1uT7lInhqMRJF6iiSGRVNEd2IU33FtkfUeDY2cuC6uWDBlattAKAq/SBX29zmjwx0xJy5zvKzKeD9oUCeb0ElT6LG4EN/Dzd8k510fhGKORZbdpAWJdjZbfd7h2+Ow/hGaHGscdMW82d7bZ4+D4ghVd67llVqI9QlfzCT8kMTX5nGyeDYjuoupcShiKtlmNsDxyB7fGWsHW4XZlSWNmX6grqStd7APGcW8S6YUDPCNwtbkUXfArnmyCP0xqNTPm/Kum8IBiheaVigKqSIzQO2xWyj9IxZfBcLMGO/cGkawQP7xdpBFURXI+DlxF1WJgCsiHcSFph6iO4HyRR4xJurxJGJHkjWM9nLqFN8dzx3xJE9Xl8d1R/wAGw3fru77/AP6Wh/8ASxP584i+DlEXl+Y9WD2j9lqiNlEfnZy0PX4AyoZog7UVXzFtgRYoE2bzsvVIuPxI/UAV9a+oEhQRzyLYC/uPnFxi+ryzzap18GRUAdxAAFE9wIvJF8fy8/nknpPhqOAMF3MGijiO43ax+ZX6/iHnJuo6zCjhHljVzVKzqrGzQoE82eMjv4lg2sUljkKVuVJELC22ji+OfnJ2Tr5cprvpAj8GoAQzSMAFVNzD0IrBwq0O1qvfnjGx+CY0YtC8kRLu9qQaLqqkDcDQpRl3qOqRxlQ7ohc0gZ1UsfhQe/6YHqsXP4kfAYn1jgIQGJ54okA/GXUX1eT9K7pfhkQStIHZixYkEJ3c2TYUHv7Xl6DkNupRgkF0BC7yCwsL/Mft984xeINOwtJomG4LYkUjcey2D3Pxl7MZdeferO8LyDJ1aIBrkQbK3+oei+27+X9clo10cMasdMMMMIMS8XDAMMMQ4CbxhibBiYHTDDEJwEbMv4t8bx6RG9JkdVvaGVALHpBLHufYCzl31bqiwxPI59KKWI9zQJoffjPDvEesm186LFp5qBNeYhjDs9sznzAPShX27V+QEv4bwkt7tLof2nTSNtULu+pljR5EQE0Azkgnk8t6RxwDmn0fjNgD+8RbCu0s+9fLdWG7dHTMSQAxKmqCnnOnhPwzHHoo42UEsLlI5EzcjcbokHggDjt7Z21nhZAm2ELGlKAgWkAQELxY9toIFWEAusRMrLfh8NFDqVb6TfuKNg/rncZmNFpW0m0LfkE0bCDy2Yiiu0CkLHke1g8Uc0iNxzlZdMMZv++V2r8R6eNtsk8asBZXcC1f5RzgWmcp2/XIeg69BNYhmjcj6grglffkdxx85Ima+xr/AM/7jA8/bxPIsrkSqQEMmyR6+koCCgB2LTBu+4hrptpzWdL64JEO6lcDcRd+hgGVr44o/wBQe4F5XaRdkDibyk8m0ZyKFJW1zZHJjKk88GxzWZvpHTH18kw1DkadpQGQAo8sJH4cbHho0KncQPU27k16RdG9J+j8J6g2yNFtZZgjCQt6dRIG3BfLAWk5qzZ4475KHg+dUCo0TbHdkY2tK8ZWqo9mYmr/AKZs4dOqqFUUqgAAewHAGPCDMdMdPvXIww8CSjam9CiMZEYAqUfy9i0vPYhTdjuc79S6NNHoIUoSSxFbCMVtuQSho19R7jNnWIUGXSe8Z7lrFdL8MamOaJyYyojhVyJDHygO78MRkMO3G4f/ADIm8KSBZvL2FmnjkjDMwURoyOEujsG8OaArnNdQGMZgO9f1xqJl7RnbtkJOg6t9SJmESgqiuFmbjYzHi4vX3HHpyPF4JnUVuRrSvUx9DCVXOyl5VgoHPYqM0Ou8UQR2A4ZgaKx/iNfwQv0/rWUR8eySWYolRbIDSEljVi9icVY/m5y9Kz2rOTUSvEXTpDqUaNEkDoI28wEiIK2/f9yeBXHIX4yPP4OlaTdvUbfPZaZqLSTJJGGFcr6TY/3yH/xPqt31xNQsjyiAfehTWB9+e33zUeHOujVRB62mhuW72k+4Pup9j7jGmcfaMsZrFR63wnqXkkl3x7pN6bOaCMm0DfV9wGqvnOLeBZOVJRlLRneT6wERhtoLR2uxYHjuf13QGLtzPTG/euSdowp8FTtYLxjzCjyNy1sm41tIFjcVqz2XNV0PSvFBHHKQzIoWx7heAeexqv8Avk/bhWXWnnyc2ec1TsMMMryGGGIRgF4YVi4BhhhgGROp65YYnkf6VUk/9B/XJeVniPQmbSTxrYZ4nCkdw9HYR+TUf0wMB4116yKw1D3Y2xxIpdS5oNfbcADyTxx29j5x1zVSGcqs8zkNsUybF3bU2jt6SS1t9P8AWrPoXTJZzbK6pMyfU6GoQWZihUWA+99rAk1sB5G28owbTFZtWhMnmSSpLJsU6ldrMCQl7St3talrbVEelY1hl03detdA6g4hD6ltrAkepfLsX6TTc+oUfte3mssdQ6SMjF6X+WwNxP0g3z88e/8Avg/DHWw0nmahU062CrL2JkUoQ243EPSOwAsDnteyjkC2QI2BseghXPcgbfc/qOT+uNMpPV3LRNH5UjhlKnbt9/8AMw5zOav9oJij8ttO41O3+6LRtXNB3aNiEU0SLomj8Gl8aeL/AN1jEcCltXO2yBCp2swqyzdtqhrIv7e95jNPpZoZJItSFE973K8+ZYB37qG8c1ddww9jVhfCz1PVdTNxqpf+SENGnvxwdzffmj7fGV+l0SRio1VQWLHbwCxq2YDhuw5+334kn597r3N/bn5/873jXY2O/wA9ufz47fn89uaB1qM7Nm6VG5VnFsv0tyGF8Eqw5U/rfA/w5L6fqZoiq6aSRpK4iZjMGA7lt5sD5fcP1qjGm1G1GdhSqtnnitt8fHH2PA+AK1/TtGmj06uaaebbbMaLMwtVJ+oIoPb4B+cl1DuzPWOkStMzdRUHTvUoi07O7CVQvccFlG0MaBs1fYZA0nWptJqnGll08scgDBZSItuxttWzDk2D+XsKzWt1X8TYjN55UmSRlrYgI4RTwATQUG75Pqo3A/tqZDcv4kBZQkjorOCSAS6KBScXdXzyAFOY7OvCZ68dmr6b4rjeNDI8MbtwU89Gpj2AI7n3rL1WsZkNOmlS5mjWSTabdlWgvdgCfSiekc/Zbs5lf7S1LTF9NK2nhAoRgb0c9w3luPwxz2FE17cjLrTnvl61eVev8RQw8SP6u+1QWYj/ACrznmPU+p64g+ZqFljK8hWbSlCLtt0d7rJHB4PHbImi1rbRenmSqtioJYAHaQQdzH8xZ4NdssiNzr/GzuGWBPL9g8lE3Y5CD/3f0zMdSnMpWOZ3dn77msbQRuJXhVHNA13b/By1OrRmgW2nilcGI89htYX71Vce1DOmnAtnNbiNvatqrdLVmqvn/wCBea1GdmawgR7b2KFFn+VFrcoI7EjgV27+xB4TdVWKFCRQJ2KLFD2UD2Hb/bnucr+udXjLeWLcKQ0hjr+E7kUlT6eSt89mA9zdYNBN1Hb5pVNKWJ2KRuarH1Due1Af9Kyi+/tRRvsllHLV62kY8lV7EKBxZ+4+b037NtRJJPM7gKrRoEWvUoV25Y++4ua4/h+9CifQBF2xKK4uyWJ5FWxbcwr5PbtXBzZ+A9LSyuAAN/lrXuqAEn8y7MP+VczSNaMXEGLmWhhhhgGGGGAYYYYBhhhgGGGGAYySMEUcfiYGA8a+CXldptOgZnRUZVYxOGBoSK/ZjtNFWA3UvqWsoOm9ddWaPXL5UoWk/ekC70Vdu7chZZAti0BHc/PHrxyFrulRzKVlRHQ3auoZTY9we+XYwMMMcJk5jaNh/EBNES4oAtwyg2RzdmzffMt0Tw5v6ukejB0sYhE84jZWQfiELsKk/UeKblQuej6n9mOgbmOEQNRAfTFtO1HuCYiAw4HBBGVXgrwS3TtdODM86TxoyO/1oIWIKNzTX5oNgAcHINhoegwxepUt/d2tpD+btzmK8cxIuuVgPW0KqWr2DvVn3okkfrm+12oKRkqu5gOB8n2GeLeL/FTz6mQFNrwmOL0NYKlfMeS2AA9D9rsbT+WEqf5wPK/BI+4rv/qf6/nnFJSWpQDXc2KHwK9/j8r+2RZNS4AAQICPdl9NkbQATXsQPY7T8k53jlYMFRV29r3WSb5FEck37/4rHJve0SipkZUsje1bhyV2gkn87Cjn3I/XW+JrEsBptqMyAA7V5jJZgOLoADmxz8jMJHJKkqv5gH0UG2spG5GCHuTuIX1g8lgex4vNf+0Assh1OnVRErBZFcsAzEqSUYC1FKxo9j+V5y3W8Lq7p8Fu7BFVUKjzPMW3J7csGtiQO3tx81lp0/pId1SWn28j0gUo4G4du4PbjjI3TfI8p3gdXAHrN+otV2yfUrHtVAnjvwcvNOh00Q3DdLIR6QQN0h/hHsFAoWewUnMyd3XlyyTcZ3xjrlWZNLHt2l1aY3yxA3Rxm/YKhY/FL7XkCSYKpJNUO9D/AOr96+TlU0U0eqeSVPO9cgVoytoC7E+lqZrAVeL/ALsccEldR1RQx80mNFCn1ihfO3kWCSb4s0ALA9WejhtT1gW97Al/qDNyULKQQDX3I4q/sLGcf3gvJSkhUPqo0WY8bTXtwT97+KxH1YMZYbf4h3FWGoLZ4HqAH3Pc1kXRayJQQrEncSaViT25Fcnse2XQtUcDgDvXfk8VX55Hn6VCy8RKPy9PfubUd+57d/f2LIOqJVqrni/oYXYvncOBVd/nj2GdW6gQNwRzyT/Bz733r2/LkX2Bwn91neqdKdk2AzIn8qkNztvvQN1fcsPz75Z6DpcarGgQ0EvduO8EFQtNYIHJ4H8v55Jk64irc4aIDi3oLwfdwSo7cAnuR2PBgy9UoIysvJ3OD9SoR6V5+kX3J+TXBwVLMrJRiaSTdR2tRFN25NML9ib5Pxmh8J+OYYUMeo3xeslWK71IYA8lb2839szOs6hGz7SfSvpIXuFJ27vSL4cKK+/tk7p+qQWgNsLNHvRqzfuPuMze67ep9M65BqFDQTRyirtGDcHn2yb5o+RnlPptWogjsR6WHB53Civ/AH+Mm6fruoQ+mYuvapEDcc9mWm9vcn3+MyvVHpYOLmDh/aPIpqbSGv5opVcfqrAbe3e/nLbT+PtMwsl1H3jcj4+pAy/1OFabDKzT+IoJDSSxsbIIDrYI+15MOoA70PzNYHYnGmUfOVHXPE0OmTdM1A8AKC7M3sqooLMfyHtmC0nU9V1FppWRE0yRS+XZ3qyi+R9LB9y/UQQu00ObYPVQ4+cdme8NghnFkbRGNtk7WMSMw5PHJuh8nNAMBcMMMAwxrOB34zlLqlUElgB9yPbvgd8Mz2t8TFVJghm1JugIggHF875WUEcfw7s69C6+NQLIKHbZRxtdTZHI/MHn7HAu6yn68pRoZUH0SBG4v8OUhTX5NsP5A5cA5C6wjGF9n1BGK/5wLX/UDAkntnzR1jqP7prNSro7TDUyFFIJBVj+GxuiyhCgAB54HYDPpLS6lZI1ZTYZQw/JhYzEeOPCaS63TasorBGEcu7kbDzGxHYlZDQFH6z34GWDA6Dwt1GcnaEh59bvukdjfIAFKFq+3255y5i/ZN1L/wDNjAPFCOqUkGqv7nsf63Y9Yh0yfH+vP3ySCBwMu2dPGNZ+yrqaj+/g1ADEncXjY7vqO7nn3HPBGUPWendS05LzaSQrx5jR1KjEFdrKFNjgUQR7nsM+hCwxhQHG1jwvpsMEzna+8xEccMRtC3bMLHq47e3txmhj8VHTTLwZdoCjeWO3zDdK3JW9vuDfA9NVm86t4S0uo5kiXfRXzE9EoBPNSLTd/v3zG6n9nGphLtpJ0mZqoan0N6e34kQ5oE9wSfkd8nVKWK7RakFByCxA3CwfVVt+fzX/AExZYyzesWo/hPue9m+KA+ff8ua3qellhsz6GVW93jjaWN/kkw7v/wC6+RdY3TdUSNYwHUeYa8tvQwsXwHAI4BJsc1+ma3E8LWPSLZG0dwTxweCL7cngff8AocZGm1pKAHIPAAsbQRyO/f8A2ytOqTTlmj/FU2xjQl2DWL2qO4PPpP25rjOUQ6lqm3aXSNFx6XnBXcO+0g87aPx39+cWyJ5Wkmt2yiNh3J2mj6u3x9r4+4PxkywV4+L+3Y0eP9/1Hasq08G9XkWpjpq57IWI5FH0kG+DyLr8u07ReCOpxoFMsDWSfVGz7bBqjuWgD70fbjjJtdIvUNdtahwRuPP8PB9bDsFC/Pc8dsiTaLWahnWDTNs4ouUjJII9VMQSDR712XE1/gvqkLI42agCQSMqehmUMH2ncNpAqqse2aTw51KL9887UyiEAFlM7CGR9wIKSpJTAoCKI713IrGzSkTS6yFdr6F2Ncn0cnkdwNpFc9x8e+Rzpdays7+TDtI3rM6jaHocqocg3xRP6/PpnUNemqFaSeJxsenjkR9slUva7IDEj4IHf2yHTdUPxXkjW0Yo0W+TcykbRLL5iqWsgjdbKSDVtut5RXv0vURKS8ZU1dwv5ykcUfLoEA+9dr+2JB1Riobb5idt8fewKa4ybXsfe+K7DNtoI9j1Lu2qWcSs34axsCqoxPLHjmyeee3GeT9T/aDFHrdQIY/NjaUlGirkFfYe9kmj7ivgZVka6LqaNwDRPsRRPbsD/wCdvvatApawKPHYkWRxzXf9e/bMqvjqCQVJDKu4bbaNOAfpJYml5qvjivbLfQ9VDpcDEqfZyHABsfUtkDj3vtlL2TupyXEwKqxI4BF7iT8129v14q7Gf12gfTPpZdQz6uMKSkTfjDZIWBQ23oNABXUEcH88ndU1kzOkcMchlO4sI0kdo/YPujHsxUg2pNEcHjOsfR9T1BkSJWSDTuImbVAGU7QQ7HeN5drbvXG34sSm+xPD/gJdRqyWUQRNEmoWOPcCDvIMbG+QrLXurVdcZv8AWRQaeIadF8uM0WVRQEfYKPu5GwAcn27HIMurOmnYBhuXSqgZ7NBXZndyKtRvUmubZR3YZ38MdNknbz5Q6x77iV+Hk4A8+QDgE/wr7KF7cjM6WNL0TTMqW/1uS7+9FzYW/wDCtL/y5Z41FrHZFGGGGBB6vGxhfy/r2tt/zbTt/wBc8w6drnisahvx13M0WprdsVASY79DnzD9Qvgj7jPTm6xD5gjLr5jXSEjcaHPHf3/1zj1LpsM4HnRpIFYON6/Sy8hhfYg++FjGt5k48z1tuofgPdryVKv6QoINEXxxXzl/0bo8rOJdTtVlFIqEkgHg+Y/Z/wAhQ5+wqR1DxBBp4yEG8qAFii22fgCyFX27kZQf8WTaiMNpzHD61QpIHaRA5pWa9pQ7hW0j5798Lln1NvJqAi21ADuSaAA9ycz/AFfxzFFQCvKWNDy+V3XVFzS3fNX25zO9Y6VPGranU6vewUhY5EDRbj2XaNiiiBT0WHPNcZB8BdUikmaKWBNx2sGII+pdxADX6ABdmiWZhQAvLGErTeL5UdgggWAkvGS5lcFiS0VLtAa7I5Iojnte0m066vRsOamiIHNEbgdptexBI5HxYzz3q20aqbUToqQpPHEQyxkOgdB5jH3VO9E0AzmrGaXpvi2D92KacSzEmbyxDBKysPMfbUhHli7v1MP6YoTrzvIYHQTlX07MoiL8St5Zj3bTX83fjvlX1Y6hUdpTL/fCgN9NemhHDRsCv4gbntd5uehadk08SuKZY0BHHBCgEcffJzwA1YBo2LANH5HwcxY6cOfpkmmC1DasyPIEk2Mjw1usrUZ2vXe/MBF8cNd8Vjuj6PUxyIr+b/exE8uybNkltuYkg2aZfsM3uzKHxDqpo2j8rbUp8r1fwO1kSf4gAD6fyx0/N6Tn6/gkis1LP+/lT5+4lWj2N+H5QWn3D6b3E2Pq7VkPQQaoMhfzDGBp96ncWY+qyDfsSCRXIxk3iKZZdURtBjWUKdsX8EYZbO7zD6ua21/uUTxDORch9aSkUVCutad39QUlSDwR9sl/L2nHnJ4hmoTWMJeJU/eGVkKmzHsmWqH8P4Z5B49J4OWWk0+obSarzEPn722/SSQFQWhPAuiR+eVjeMtQVZTtWRRpt1KveVntlLkKQVC1zwQcvNT1eVdLp3Ub5HkVSPQN13xasVXsOQT298m4nJM52snlSHpszDbAsqRmWMDzC6mwkm8kg7wl7PfvjJYdQIkDJqCRGwUK8iFZi5sMy7jtAraSGGT5/Eku1Pxo4j5LSkugNuH2tCATxtIo8k8jJ0PVtQ00SkKBLGJu3KKoQSR0e9sw9XtZ+Mdjqy1rU0rtS+rMzP5cmzYYqDdj5d7go5J8yhursb9sjQLqo5FMwmdYxpuRuYuoaUsSq92AKhvnb78YaDxjqGWDeyWTG8rBQA0U393tF+n+IX/gy98K+Im1DyLJ3+tPQU/DY0B6gN1fzDj1ZZqrl1YY3eM0rtZq9Q+o86OOUQj8PabU0wNt5Z5sOV5rspyr0vQ5SFXURs9/ux9QaRSu4eZu8wna47EcCvnPTMNv2y9Ln94+HUkZ+XwLoXbedLBvBsMI1DAg3ww5GSR4aVT+HLMn5SFv/XdfpWXAGOzbkve7ZbWeAIJlK6hpZgewlcso++z6Sb96xx8Babj0gAGxtVVIJNk2BySe/wCWafDG1UOp8IQvdgUyspXatHcSSTxZ79rrKPX/ALJdG9sgMT03qiHlnkhj9Fe47fc/ObktgcbTTxbqH7LtfBN5ui1rMQhVS3pkoKeGYUrC/ke4PwRYeAfF7QQ/unUFkXVIZGXftHmxli27zD6DRaic9XKfbM34n8KHWARuITEOadN5Lcj9BRP618Y2jGdI6hp+o9SZWmvavmMoY7JGsKqKDVxoFBJPLEqeBQPqWmg2irvtmO6T+zxNJJu0kcMTFaZvxGLWbYBGcqoJA4Hb27Vlxp+l6kXcoB7Aklh37heK44qz3+wwrQA4uV/T9PMDcrKbHYex5vmhYyeMilwwwwPF28XCHW6eR4lZ5ZHZxQEkZNwooLMOQzNYNcOPgZqurQ+egaQyMUlsopZYiSjBY1IrzBuIDE3zftWRfH/ggahAYNOryEszOJDEwYgANSkBzQ9/j8q8u/snWxMUEupiCstqgkKKVIohV4NUDX2zFvTXVxez3lx3i+hendHhiWokVa+OTz7WecwPjN421iUdpUr59endsYNHXu7BQeB3FD7C78MRJq09curcx7QQ4fToTsrhU27lIJ9LE+3uM0XT/DmngYtDDEjHuyooZvuWqyf1zbmylxuqzus6u+pjHk6GabklHlCxRq3IDkSHeO3spyP0nwBIdjTSmFkiaE/u55kjLBl3uy3akt9IHLNzzm9GLeNs6U2j8I6aPkRBm/mkJkaz3NveWqwgdhnTdheFIq47EvC8Azm0QNWLo2L9j850vC8CMenR2TsSz3O0Wb4POK2gQmyi380Pb/sckXheTS7v1RZNAjCiikcDlQe3b+l45dIoAG0UDYFcA/b4yReG7LpN36oz9OjPdFNHdyo7nkn87zqYBd0LAq/evjOgxcmjdRToUqti1wKoVx24x40ygggAECh9hxwPtwP6Z3wyrumqMWsXDCAYYYYBhhhgJWLhhgGFYYYCVi1hhgGGGJWAuGJWGBQeINdNCUMQVg7CKjxtd/pe/cDm197zPanxfKGnC16VYRkoa3xlVY3wH3Hfxf8ADm8eINVgGjYsdiOxxjaBCACikDkChQvvxks29+Pkxx847YY+LZ1hYeky+aUA8shlVEDMHjUtRJ4BvswOS28ZMdPrJFaMNGoaEH4/d0k9QJ9XqZs0uujSINKI9zAclQN5HF8n/wA4zPr17SF0qJWDtsWQIm0gUN199u5hH+d+2Tx5r13jnO2CR1/rUkciIkkcQaN3LuNwJTaNgBIFndf6ZTp4t1LSx1tVH/dwQV9IMotgXLAqauht75aReKoZmZHibYnmHc/lsv4RKsdoYlferAvJWh6zBqNoEdGTfYYDgxbeG/RgR3xf7WTonxYKjTeMHElyOhUiY+WEbdH5V8F7PPp7EDuM46fxpPsjLKGYSsJRtZCY/L8zcinkkCxxd7T75bSde067maL6mkjvatyPG5Uxj5JIsX7fGSZerxCOWYxm4mKHhdxIocH2FvXJ+cmr9Vlx+eCH0HxDLNE7EqSII5FrgW4c2T8cDKqLxnP5DepWlLIFqOwAVLnhGYMPTweKsE5cQ+J4VjjbymTzG2FfR6VHBclSVKDcOxPfGL1+AeYIUAeMTE0q+kRii5AI4JA47n7dxf2tmrbcOyrk8ZzNMuwqI2MAoqL/ABSoYE7gwIs8BT96ztoOpamoAsq7Xjlcgx7m/CYAjeW993f2yZpPEOmaUJ5Y81XjSwijmRdwYH4s/mM667xEsMjI2mk2xxvJvHlbfLAtmUbrAviqyd781v2zDSD1HxbJ5GlaKRN8qqZKCNyYtxoM6hefvgviGdtUIvMRQ1Kp2K53GLfZp7VrviiKrnJHUepaeMkDSb9oRm2rEAPMvaaYj3Ffrl1oelxs66gx7JTGEo7bRRzt9PH9DjVYtxxx74/Vkp+vahYhK0is3l6srS7VBhZU5Aam555+c0HhPqcswl84i0fbW3Yw9KkhlBI79iDyMuzoEPGxaF+w/i+r+tY5NMoYsAATVmuTXaz75ZLt558uGWHT09/r+3YYYYZpzDDDDAMMMMAwwwwDDDDAMMMMAwwwwDDDDAMMMMAwwwwG1ijFwwGSR3lAfA0BABLnaiohsWm0kgrQq7N8g9hmiwxrbWOeWPis23gaEj6nF7w9bfxFkfeyvxyL/IgcYqeCIlbdFJLEQSRsZeCQFb6lPcKP6Zo8TJ0xv1uT6qiLw1GqqLY7ZTMCasuSxN8drY49ugJ5cqbmAlYuSCLBNduKrgd8tcMrHXl9WZXwFBtpy78MOSBRc2zDaBR7fbgcZ3TwdCBQL8mQlrXc3mghwTXb3/QZf4ZNRu82d+bPp4MhDo9vuSQSKb9wgSjxytKDXzk7V9ESRmZ7O6IxMPYoxs/rlliY0zeTK+apIPCcaxuheRy+y2draoz6FBqqH5e+XSrWLi5WbbfIwwwwgwxCcXAMMMQ4C4YgxcAwwwwDDDDAMMMMAwwwwDDDDAMMMMAwwwwDDDDAMMMMAxDhhgJeF4YYCjFwwwDEAwwwCsXDDAMQ4uGA3FGGGAuGGGAYYYYBhhhgGGGGAYYYYBhhhgGGGGAXhhhgGGGG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3846" name="AutoShape 6" descr="data:image/jpeg;base64,/9j/4AAQSkZJRgABAQAAAQABAAD/2wCEAAkGBhQSEBUUEBQUFBQVFRYVFhcVFRcVFhUVFRYXFxUVFxYXHyYeFxojGRYXIC8gIycpLSwtGh4xNTwqNSYrLCkBCQoKDgwOGg8PGi0kHCQsLCkpLCkpLCwpKSwsKSwsLCwsLCksLCksLCwsLCwsLCksLCkpLCwpNCwsKSksLCksLP/AABEIALgBEQMBIgACEQEDEQH/xAAcAAABBQEBAQAAAAAAAAAAAAAAAQIEBQYDBwj/xAA+EAACAgEDAgUCAwUGBQQDAAABAgMRAAQSIQUxBhMiQVEyYSNxgQcUQlKRFTNicqGxFoLB4fCywtHxVGOi/8QAGAEBAQEBAQAAAAAAAAAAAAAAAAECBAP/xAAoEQEBAAIBAwEIAwEAAAAAAAAAAQIRAxIhMRMEFCJBUVJhgTJx8DP/2gAMAwEAAhEDEQA/APcMXG3i4C4Y0nE3YD8MZuw3YDsXGbsN2A/Exu/DdhNn4hGN3YbsGy7cNuJuw3YNgpiCPHA4A4UKmOwGGAYmLhgJhi1hgIcMXDAbtxQMXEwFvC8KwrAMMMMAvC8TFrATDFwwEwxawwEXFxBi4FN4o6m+nhDxrubzYUr5DyqhA+DTd8z2u8aukcTcbmZ3kXax2IjU0dCzuF9+bo1mo6zrkiQNMLTcttQITnh2v2Brn2yng8R6YyFfLKlo2ckqo3KdxA+bZVZgPjJa6uLXT3w2rT41kWba4UR+dIA380SROzdv4gwX9DnCLxtOUUkJuE3rG08w+WZDQNUwplvn6b96Flp/E2meF2MBVUVXClY23eZ6QF2kjce1GvbOmo8V6QOLQlvIWYHYOUJZdm49mHPH3OZ3+XvZN/8ANVzeNZtshG2zIvlekmoiu62APNihf+IZKfxTOY52QLUMBnDH+NZFYxCvaijA/O375IPizTI5/DIYLLRCAbvJO1lDexO3gHvX2yV1Lq8MAVRAziSMsQip/dpV7gSLA39hfc5pjLXiYOXXevywyRhACGheRjV7NrRgyHn6VDE0O/GQ9T4mlEr7Wj2xyxRBCPXKJFQmRTfA9ZqgfoPOWMviODzAu3d+CZA230lSu7ywT7lRdduM5N17S/WqBmSKNwVVSwErFEjBHZrHb75m1nGX7P8AbVWh8V6iVxFaI+2dw20sGWORVU1Y9twPwductT4m1aRxNuQl4hKT5XpXeVChzv8ASvNbuc0Oo61BHp451jDLJQTbtBqX1GixAAPvznL+3IS6x+SdzRWFpDx6isVg7STsPANcc5N/lrffcw/0QZPE0om+qOhOkHlAHzGD7fxAb7Ddu7fSpy20HWzJojLuQyiIuwHs1Eix7dsi9O6tDJMB+7mN7aMMypwUWyNyk8Dtx/0yRo9ZphPJBHGquF9RCqA30kjjvQdbv+bL+2M9a/j4UcPX9U+m80OoO+JTujWiJWReNsh7Fieazb6YMFG87moWQKBPua9sy39t6fyZf3eNPwwzuNq0pjchdwB5JKkiu2SB43iDOCj0gkJPoIPkgluA1j6TVj4zUsTk488/446acHC8pOp+KUhMY2MxkUsACgoDbdl2A/iHvnA+NodzLT7lcoRXwrNY+R6SLHvjceU4c78mhJwBzNDx1BURCvcqu1ULTYrMQ/PBO01if8dx+WrmNxucIo3REm1LXYehwD3IONxfQ5Nb0094XmZXxnGrgSAqHdEXjsXj3+rn9MldN8RLMXIBCpGknI5pzIPbv/dnjEsqXh5JN2dl7eGZf/jmIKzvHIqhBItgW8ZYLvUAk/xKaNHnJuh8VxSyBI9xJJAPG07Y45L/ACqQf643EvFnJvS7wyl6d4mSaZokVvQXUsWSrQ0fTu3d/esuQcu2csbj2pcMMMMjDDDAMMMMAwwwwDDDDAQYuNxbwIvUtEJonja6dSprvyKylm8GRMxf17y17t3+DYBXatvHb3zSXheSzbePJlh/Gsy3guLgesJ6NyA0GMYpWJAsN25BHYZzbwDAQw9dEKF9X0BWd12mr7yMOfbNUMMnTGvX5PuZnU+B4ZFcPvpw1+rsWcyWK7Gyf0OSep+GRMU9cibEaO0Isq+3cDYP8o5FZe4VmtRPUz3vbNN4JhuxvDcUQ30gLt2gdq28XV84j+C4WK8MFCRoQKUN5Zbaxqjdvdg+wzTVhWTUX1uT7lInhqMRJF6iiSGRVNEd2IU33FtkfUeDY2cuC6uWDBlattAKAq/SBX29zmjwx0xJy5zvKzKeD9oUCeb0ElT6LG4EN/Dzd8k510fhGKORZbdpAWJdjZbfd7h2+Ow/hGaHGscdMW82d7bZ4+D4ghVd67llVqI9QlfzCT8kMTX5nGyeDYjuoupcShiKtlmNsDxyB7fGWsHW4XZlSWNmX6grqStd7APGcW8S6YUDPCNwtbkUXfArnmyCP0xqNTPm/Kum8IBiheaVigKqSIzQO2xWyj9IxZfBcLMGO/cGkawQP7xdpBFURXI+DlxF1WJgCsiHcSFph6iO4HyRR4xJurxJGJHkjWM9nLqFN8dzx3xJE9Xl8d1R/wAGw3fru77/AP6Wh/8ASxP584i+DlEXl+Y9WD2j9lqiNlEfnZy0PX4AyoZog7UVXzFtgRYoE2bzsvVIuPxI/UAV9a+oEhQRzyLYC/uPnFxi+ryzzap18GRUAdxAAFE9wIvJF8fy8/nknpPhqOAMF3MGijiO43ax+ZX6/iHnJuo6zCjhHljVzVKzqrGzQoE82eMjv4lg2sUljkKVuVJELC22ji+OfnJ2Tr5cprvpAj8GoAQzSMAFVNzD0IrBwq0O1qvfnjGx+CY0YtC8kRLu9qQaLqqkDcDQpRl3qOqRxlQ7ohc0gZ1UsfhQe/6YHqsXP4kfAYn1jgIQGJ54okA/GXUX1eT9K7pfhkQStIHZixYkEJ3c2TYUHv7Xl6DkNupRgkF0BC7yCwsL/Mft984xeINOwtJomG4LYkUjcey2D3Pxl7MZdeferO8LyDJ1aIBrkQbK3+oei+27+X9clo10cMasdMMMMIMS8XDAMMMQ4CbxhibBiYHTDDEJwEbMv4t8bx6RG9JkdVvaGVALHpBLHufYCzl31bqiwxPI59KKWI9zQJoffjPDvEesm186LFp5qBNeYhjDs9sznzAPShX27V+QEv4bwkt7tLof2nTSNtULu+pljR5EQE0Azkgnk8t6RxwDmn0fjNgD+8RbCu0s+9fLdWG7dHTMSQAxKmqCnnOnhPwzHHoo42UEsLlI5EzcjcbokHggDjt7Z21nhZAm2ELGlKAgWkAQELxY9toIFWEAusRMrLfh8NFDqVb6TfuKNg/rncZmNFpW0m0LfkE0bCDy2Yiiu0CkLHke1g8Uc0iNxzlZdMMZv++V2r8R6eNtsk8asBZXcC1f5RzgWmcp2/XIeg69BNYhmjcj6grglffkdxx85Ima+xr/AM/7jA8/bxPIsrkSqQEMmyR6+koCCgB2LTBu+4hrptpzWdL64JEO6lcDcRd+hgGVr44o/wBQe4F5XaRdkDibyk8m0ZyKFJW1zZHJjKk88GxzWZvpHTH18kw1DkadpQGQAo8sJH4cbHho0KncQPU27k16RdG9J+j8J6g2yNFtZZgjCQt6dRIG3BfLAWk5qzZ4475KHg+dUCo0TbHdkY2tK8ZWqo9mYmr/AKZs4dOqqFUUqgAAewHAGPCDMdMdPvXIww8CSjam9CiMZEYAqUfy9i0vPYhTdjuc79S6NNHoIUoSSxFbCMVtuQSho19R7jNnWIUGXSe8Z7lrFdL8MamOaJyYyojhVyJDHygO78MRkMO3G4f/ADIm8KSBZvL2FmnjkjDMwURoyOEujsG8OaArnNdQGMZgO9f1xqJl7RnbtkJOg6t9SJmESgqiuFmbjYzHi4vX3HHpyPF4JnUVuRrSvUx9DCVXOyl5VgoHPYqM0Ou8UQR2A4ZgaKx/iNfwQv0/rWUR8eySWYolRbIDSEljVi9icVY/m5y9Kz2rOTUSvEXTpDqUaNEkDoI28wEiIK2/f9yeBXHIX4yPP4OlaTdvUbfPZaZqLSTJJGGFcr6TY/3yH/xPqt31xNQsjyiAfehTWB9+e33zUeHOujVRB62mhuW72k+4Pup9j7jGmcfaMsZrFR63wnqXkkl3x7pN6bOaCMm0DfV9wGqvnOLeBZOVJRlLRneT6wERhtoLR2uxYHjuf13QGLtzPTG/euSdowp8FTtYLxjzCjyNy1sm41tIFjcVqz2XNV0PSvFBHHKQzIoWx7heAeexqv8Avk/bhWXWnnyc2ec1TsMMMryGGGIRgF4YVi4BhhhgGROp65YYnkf6VUk/9B/XJeVniPQmbSTxrYZ4nCkdw9HYR+TUf0wMB4116yKw1D3Y2xxIpdS5oNfbcADyTxx29j5x1zVSGcqs8zkNsUybF3bU2jt6SS1t9P8AWrPoXTJZzbK6pMyfU6GoQWZihUWA+99rAk1sB5G28owbTFZtWhMnmSSpLJsU6ldrMCQl7St3talrbVEelY1hl03detdA6g4hD6ltrAkepfLsX6TTc+oUfte3mssdQ6SMjF6X+WwNxP0g3z88e/8Avg/DHWw0nmahU062CrL2JkUoQ243EPSOwAsDnteyjkC2QI2BseghXPcgbfc/qOT+uNMpPV3LRNH5UjhlKnbt9/8AMw5zOav9oJij8ttO41O3+6LRtXNB3aNiEU0SLomj8Gl8aeL/AN1jEcCltXO2yBCp2swqyzdtqhrIv7e95jNPpZoZJItSFE973K8+ZYB37qG8c1ddww9jVhfCz1PVdTNxqpf+SENGnvxwdzffmj7fGV+l0SRio1VQWLHbwCxq2YDhuw5+334kn597r3N/bn5/873jXY2O/wA9ufz47fn89uaB1qM7Nm6VG5VnFsv0tyGF8Eqw5U/rfA/w5L6fqZoiq6aSRpK4iZjMGA7lt5sD5fcP1qjGm1G1GdhSqtnnitt8fHH2PA+AK1/TtGmj06uaaebbbMaLMwtVJ+oIoPb4B+cl1DuzPWOkStMzdRUHTvUoi07O7CVQvccFlG0MaBs1fYZA0nWptJqnGll08scgDBZSItuxttWzDk2D+XsKzWt1X8TYjN55UmSRlrYgI4RTwATQUG75Pqo3A/tqZDcv4kBZQkjorOCSAS6KBScXdXzyAFOY7OvCZ68dmr6b4rjeNDI8MbtwU89Gpj2AI7n3rL1WsZkNOmlS5mjWSTabdlWgvdgCfSiekc/Zbs5lf7S1LTF9NK2nhAoRgb0c9w3luPwxz2FE17cjLrTnvl61eVev8RQw8SP6u+1QWYj/ACrznmPU+p64g+ZqFljK8hWbSlCLtt0d7rJHB4PHbImi1rbRenmSqtioJYAHaQQdzH8xZ4NdssiNzr/GzuGWBPL9g8lE3Y5CD/3f0zMdSnMpWOZ3dn77msbQRuJXhVHNA13b/By1OrRmgW2nilcGI89htYX71Vce1DOmnAtnNbiNvatqrdLVmqvn/wCBea1GdmawgR7b2KFFn+VFrcoI7EjgV27+xB4TdVWKFCRQJ2KLFD2UD2Hb/bnucr+udXjLeWLcKQ0hjr+E7kUlT6eSt89mA9zdYNBN1Hb5pVNKWJ2KRuarH1Due1Af9Kyi+/tRRvsllHLV62kY8lV7EKBxZ+4+b037NtRJJPM7gKrRoEWvUoV25Y++4ua4/h+9CifQBF2xKK4uyWJ5FWxbcwr5PbtXBzZ+A9LSyuAAN/lrXuqAEn8y7MP+VczSNaMXEGLmWhhhhgGGGGAYYYYBhhhgGGGGAYySMEUcfiYGA8a+CXldptOgZnRUZVYxOGBoSK/ZjtNFWA3UvqWsoOm9ddWaPXL5UoWk/ekC70Vdu7chZZAti0BHc/PHrxyFrulRzKVlRHQ3auoZTY9we+XYwMMMcJk5jaNh/EBNES4oAtwyg2RzdmzffMt0Tw5v6ukejB0sYhE84jZWQfiELsKk/UeKblQuej6n9mOgbmOEQNRAfTFtO1HuCYiAw4HBBGVXgrwS3TtdODM86TxoyO/1oIWIKNzTX5oNgAcHINhoegwxepUt/d2tpD+btzmK8cxIuuVgPW0KqWr2DvVn3okkfrm+12oKRkqu5gOB8n2GeLeL/FTz6mQFNrwmOL0NYKlfMeS2AA9D9rsbT+WEqf5wPK/BI+4rv/qf6/nnFJSWpQDXc2KHwK9/j8r+2RZNS4AAQICPdl9NkbQATXsQPY7T8k53jlYMFRV29r3WSb5FEck37/4rHJve0SipkZUsje1bhyV2gkn87Cjn3I/XW+JrEsBptqMyAA7V5jJZgOLoADmxz8jMJHJKkqv5gH0UG2spG5GCHuTuIX1g8lgex4vNf+0Assh1OnVRErBZFcsAzEqSUYC1FKxo9j+V5y3W8Lq7p8Fu7BFVUKjzPMW3J7csGtiQO3tx81lp0/pId1SWn28j0gUo4G4du4PbjjI3TfI8p3gdXAHrN+otV2yfUrHtVAnjvwcvNOh00Q3DdLIR6QQN0h/hHsFAoWewUnMyd3XlyyTcZ3xjrlWZNLHt2l1aY3yxA3Rxm/YKhY/FL7XkCSYKpJNUO9D/AOr96+TlU0U0eqeSVPO9cgVoytoC7E+lqZrAVeL/ALsccEldR1RQx80mNFCn1ihfO3kWCSb4s0ALA9WejhtT1gW97Al/qDNyULKQQDX3I4q/sLGcf3gvJSkhUPqo0WY8bTXtwT97+KxH1YMZYbf4h3FWGoLZ4HqAH3Pc1kXRayJQQrEncSaViT25Fcnse2XQtUcDgDvXfk8VX55Hn6VCy8RKPy9PfubUd+57d/f2LIOqJVqrni/oYXYvncOBVd/nj2GdW6gQNwRzyT/Bz733r2/LkX2Bwn91neqdKdk2AzIn8qkNztvvQN1fcsPz75Z6DpcarGgQ0EvduO8EFQtNYIHJ4H8v55Jk64irc4aIDi3oLwfdwSo7cAnuR2PBgy9UoIysvJ3OD9SoR6V5+kX3J+TXBwVLMrJRiaSTdR2tRFN25NML9ib5Pxmh8J+OYYUMeo3xeslWK71IYA8lb2839szOs6hGz7SfSvpIXuFJ27vSL4cKK+/tk7p+qQWgNsLNHvRqzfuPuMze67ep9M65BqFDQTRyirtGDcHn2yb5o+RnlPptWogjsR6WHB53Civ/AH+Mm6fruoQ+mYuvapEDcc9mWm9vcn3+MyvVHpYOLmDh/aPIpqbSGv5opVcfqrAbe3e/nLbT+PtMwsl1H3jcj4+pAy/1OFabDKzT+IoJDSSxsbIIDrYI+15MOoA70PzNYHYnGmUfOVHXPE0OmTdM1A8AKC7M3sqooLMfyHtmC0nU9V1FppWRE0yRS+XZ3qyi+R9LB9y/UQQu00ObYPVQ4+cdme8NghnFkbRGNtk7WMSMw5PHJuh8nNAMBcMMMAwxrOB34zlLqlUElgB9yPbvgd8Mz2t8TFVJghm1JugIggHF875WUEcfw7s69C6+NQLIKHbZRxtdTZHI/MHn7HAu6yn68pRoZUH0SBG4v8OUhTX5NsP5A5cA5C6wjGF9n1BGK/5wLX/UDAkntnzR1jqP7prNSro7TDUyFFIJBVj+GxuiyhCgAB54HYDPpLS6lZI1ZTYZQw/JhYzEeOPCaS63TasorBGEcu7kbDzGxHYlZDQFH6z34GWDA6Dwt1GcnaEh59bvukdjfIAFKFq+3255y5i/ZN1L/wDNjAPFCOqUkGqv7nsf63Y9Yh0yfH+vP3ySCBwMu2dPGNZ+yrqaj+/g1ADEncXjY7vqO7nn3HPBGUPWendS05LzaSQrx5jR1KjEFdrKFNjgUQR7nsM+hCwxhQHG1jwvpsMEzna+8xEccMRtC3bMLHq47e3txmhj8VHTTLwZdoCjeWO3zDdK3JW9vuDfA9NVm86t4S0uo5kiXfRXzE9EoBPNSLTd/v3zG6n9nGphLtpJ0mZqoan0N6e34kQ5oE9wSfkd8nVKWK7RakFByCxA3CwfVVt+fzX/AExZYyzesWo/hPue9m+KA+ff8ua3qellhsz6GVW93jjaWN/kkw7v/wC6+RdY3TdUSNYwHUeYa8tvQwsXwHAI4BJsc1+ma3E8LWPSLZG0dwTxweCL7cngff8AocZGm1pKAHIPAAsbQRyO/f8A2ytOqTTlmj/FU2xjQl2DWL2qO4PPpP25rjOUQ6lqm3aXSNFx6XnBXcO+0g87aPx39+cWyJ5Wkmt2yiNh3J2mj6u3x9r4+4PxkywV4+L+3Y0eP9/1Hasq08G9XkWpjpq57IWI5FH0kG+DyLr8u07ReCOpxoFMsDWSfVGz7bBqjuWgD70fbjjJtdIvUNdtahwRuPP8PB9bDsFC/Pc8dsiTaLWahnWDTNs4ouUjJII9VMQSDR712XE1/gvqkLI42agCQSMqehmUMH2ncNpAqqse2aTw51KL9887UyiEAFlM7CGR9wIKSpJTAoCKI713IrGzSkTS6yFdr6F2Ncn0cnkdwNpFc9x8e+Rzpdays7+TDtI3rM6jaHocqocg3xRP6/PpnUNemqFaSeJxsenjkR9slUva7IDEj4IHf2yHTdUPxXkjW0Yo0W+TcykbRLL5iqWsgjdbKSDVtut5RXv0vURKS8ZU1dwv5ykcUfLoEA+9dr+2JB1Riobb5idt8fewKa4ybXsfe+K7DNtoI9j1Lu2qWcSs34axsCqoxPLHjmyeee3GeT9T/aDFHrdQIY/NjaUlGirkFfYe9kmj7ivgZVka6LqaNwDRPsRRPbsD/wCdvvatApawKPHYkWRxzXf9e/bMqvjqCQVJDKu4bbaNOAfpJYml5qvjivbLfQ9VDpcDEqfZyHABsfUtkDj3vtlL2TupyXEwKqxI4BF7iT8129v14q7Gf12gfTPpZdQz6uMKSkTfjDZIWBQ23oNABXUEcH88ndU1kzOkcMchlO4sI0kdo/YPujHsxUg2pNEcHjOsfR9T1BkSJWSDTuImbVAGU7QQ7HeN5drbvXG34sSm+xPD/gJdRqyWUQRNEmoWOPcCDvIMbG+QrLXurVdcZv8AWRQaeIadF8uM0WVRQEfYKPu5GwAcn27HIMurOmnYBhuXSqgZ7NBXZndyKtRvUmubZR3YZ38MdNknbz5Q6x77iV+Hk4A8+QDgE/wr7KF7cjM6WNL0TTMqW/1uS7+9FzYW/wDCtL/y5Z41FrHZFGGGGBB6vGxhfy/r2tt/zbTt/wBc8w6drnisahvx13M0WprdsVASY79DnzD9Qvgj7jPTm6xD5gjLr5jXSEjcaHPHf3/1zj1LpsM4HnRpIFYON6/Sy8hhfYg++FjGt5k48z1tuofgPdryVKv6QoINEXxxXzl/0bo8rOJdTtVlFIqEkgHg+Y/Z/wAhQ5+wqR1DxBBp4yEG8qAFii22fgCyFX27kZQf8WTaiMNpzHD61QpIHaRA5pWa9pQ7hW0j5798Lln1NvJqAi21ADuSaAA9ycz/AFfxzFFQCvKWNDy+V3XVFzS3fNX25zO9Y6VPGranU6vewUhY5EDRbj2XaNiiiBT0WHPNcZB8BdUikmaKWBNx2sGII+pdxADX6ABdmiWZhQAvLGErTeL5UdgggWAkvGS5lcFiS0VLtAa7I5Iojnte0m066vRsOamiIHNEbgdptexBI5HxYzz3q20aqbUToqQpPHEQyxkOgdB5jH3VO9E0AzmrGaXpvi2D92KacSzEmbyxDBKysPMfbUhHli7v1MP6YoTrzvIYHQTlX07MoiL8St5Zj3bTX83fjvlX1Y6hUdpTL/fCgN9NemhHDRsCv4gbntd5uehadk08SuKZY0BHHBCgEcffJzwA1YBo2LANH5HwcxY6cOfpkmmC1DasyPIEk2Mjw1usrUZ2vXe/MBF8cNd8Vjuj6PUxyIr+b/exE8uybNkltuYkg2aZfsM3uzKHxDqpo2j8rbUp8r1fwO1kSf4gAD6fyx0/N6Tn6/gkis1LP+/lT5+4lWj2N+H5QWn3D6b3E2Pq7VkPQQaoMhfzDGBp96ncWY+qyDfsSCRXIxk3iKZZdURtBjWUKdsX8EYZbO7zD6ua21/uUTxDORch9aSkUVCutad39QUlSDwR9sl/L2nHnJ4hmoTWMJeJU/eGVkKmzHsmWqH8P4Z5B49J4OWWk0+obSarzEPn722/SSQFQWhPAuiR+eVjeMtQVZTtWRRpt1KveVntlLkKQVC1zwQcvNT1eVdLp3Ub5HkVSPQN13xasVXsOQT298m4nJM52snlSHpszDbAsqRmWMDzC6mwkm8kg7wl7PfvjJYdQIkDJqCRGwUK8iFZi5sMy7jtAraSGGT5/Eku1Pxo4j5LSkugNuH2tCATxtIo8k8jJ0PVtQ00SkKBLGJu3KKoQSR0e9sw9XtZ+Mdjqy1rU0rtS+rMzP5cmzYYqDdj5d7go5J8yhursb9sjQLqo5FMwmdYxpuRuYuoaUsSq92AKhvnb78YaDxjqGWDeyWTG8rBQA0U393tF+n+IX/gy98K+Im1DyLJ3+tPQU/DY0B6gN1fzDj1ZZqrl1YY3eM0rtZq9Q+o86OOUQj8PabU0wNt5Z5sOV5rspyr0vQ5SFXURs9/ux9QaRSu4eZu8wna47EcCvnPTMNv2y9Ln94+HUkZ+XwLoXbedLBvBsMI1DAg3ww5GSR4aVT+HLMn5SFv/XdfpWXAGOzbkve7ZbWeAIJlK6hpZgewlcso++z6Sb96xx8Babj0gAGxtVVIJNk2BySe/wCWafDG1UOp8IQvdgUyspXatHcSSTxZ79rrKPX/ALJdG9sgMT03qiHlnkhj9Fe47fc/ObktgcbTTxbqH7LtfBN5ui1rMQhVS3pkoKeGYUrC/ke4PwRYeAfF7QQ/unUFkXVIZGXftHmxli27zD6DRaic9XKfbM34n8KHWARuITEOadN5Lcj9BRP618Y2jGdI6hp+o9SZWmvavmMoY7JGsKqKDVxoFBJPLEqeBQPqWmg2irvtmO6T+zxNJJu0kcMTFaZvxGLWbYBGcqoJA4Hb27Vlxp+l6kXcoB7Aklh37heK44qz3+wwrQA4uV/T9PMDcrKbHYex5vmhYyeMilwwwwPF28XCHW6eR4lZ5ZHZxQEkZNwooLMOQzNYNcOPgZqurQ+egaQyMUlsopZYiSjBY1IrzBuIDE3zftWRfH/ggahAYNOryEszOJDEwYgANSkBzQ9/j8q8u/snWxMUEupiCstqgkKKVIohV4NUDX2zFvTXVxez3lx3i+hendHhiWokVa+OTz7WecwPjN421iUdpUr59endsYNHXu7BQeB3FD7C78MRJq09curcx7QQ4fToTsrhU27lIJ9LE+3uM0XT/DmngYtDDEjHuyooZvuWqyf1zbmylxuqzus6u+pjHk6GabklHlCxRq3IDkSHeO3spyP0nwBIdjTSmFkiaE/u55kjLBl3uy3akt9IHLNzzm9GLeNs6U2j8I6aPkRBm/mkJkaz3NveWqwgdhnTdheFIq47EvC8Azm0QNWLo2L9j850vC8CMenR2TsSz3O0Wb4POK2gQmyi380Pb/sckXheTS7v1RZNAjCiikcDlQe3b+l45dIoAG0UDYFcA/b4yReG7LpN36oz9OjPdFNHdyo7nkn87zqYBd0LAq/evjOgxcmjdRToUqti1wKoVx24x40ygggAECh9hxwPtwP6Z3wyrumqMWsXDCAYYYYBhhhgJWLhhgGFYYYCVi1hhgGGGJWAuGJWGBQeINdNCUMQVg7CKjxtd/pe/cDm197zPanxfKGnC16VYRkoa3xlVY3wH3Hfxf8ADm8eINVgGjYsdiOxxjaBCACikDkChQvvxks29+Pkxx847YY+LZ1hYeky+aUA8shlVEDMHjUtRJ4BvswOS28ZMdPrJFaMNGoaEH4/d0k9QJ9XqZs0uujSINKI9zAclQN5HF8n/wA4zPr17SF0qJWDtsWQIm0gUN199u5hH+d+2Tx5r13jnO2CR1/rUkciIkkcQaN3LuNwJTaNgBIFndf6ZTp4t1LSx1tVH/dwQV9IMotgXLAqauht75aReKoZmZHibYnmHc/lsv4RKsdoYlferAvJWh6zBqNoEdGTfYYDgxbeG/RgR3xf7WTonxYKjTeMHElyOhUiY+WEbdH5V8F7PPp7EDuM46fxpPsjLKGYSsJRtZCY/L8zcinkkCxxd7T75bSde067maL6mkjvatyPG5Uxj5JIsX7fGSZerxCOWYxm4mKHhdxIocH2FvXJ+cmr9Vlx+eCH0HxDLNE7EqSII5FrgW4c2T8cDKqLxnP5DepWlLIFqOwAVLnhGYMPTweKsE5cQ+J4VjjbymTzG2FfR6VHBclSVKDcOxPfGL1+AeYIUAeMTE0q+kRii5AI4JA47n7dxf2tmrbcOyrk8ZzNMuwqI2MAoqL/ABSoYE7gwIs8BT96ztoOpamoAsq7Xjlcgx7m/CYAjeW993f2yZpPEOmaUJ5Y81XjSwijmRdwYH4s/mM667xEsMjI2mk2xxvJvHlbfLAtmUbrAviqyd781v2zDSD1HxbJ5GlaKRN8qqZKCNyYtxoM6hefvgviGdtUIvMRQ1Kp2K53GLfZp7VrviiKrnJHUepaeMkDSb9oRm2rEAPMvaaYj3Ffrl1oelxs66gx7JTGEo7bRRzt9PH9DjVYtxxx74/Vkp+vahYhK0is3l6srS7VBhZU5Aam555+c0HhPqcswl84i0fbW3Yw9KkhlBI79iDyMuzoEPGxaF+w/i+r+tY5NMoYsAATVmuTXaz75ZLt558uGWHT09/r+3YYYYZpzDDDDAMMMMAwwwwDDDDAMMMMAwwwwDDDDAMMMMAwwwwG1ijFwwGSR3lAfA0BABLnaiohsWm0kgrQq7N8g9hmiwxrbWOeWPis23gaEj6nF7w9bfxFkfeyvxyL/IgcYqeCIlbdFJLEQSRsZeCQFb6lPcKP6Zo8TJ0xv1uT6qiLw1GqqLY7ZTMCasuSxN8drY49ugJ5cqbmAlYuSCLBNduKrgd8tcMrHXl9WZXwFBtpy78MOSBRc2zDaBR7fbgcZ3TwdCBQL8mQlrXc3mghwTXb3/QZf4ZNRu82d+bPp4MhDo9vuSQSKb9wgSjxytKDXzk7V9ESRmZ7O6IxMPYoxs/rlliY0zeTK+apIPCcaxuheRy+y2draoz6FBqqH5e+XSrWLi5WbbfIwwwwgwxCcXAMMMQ4C4YgxcAwwwwDDDDAMMMMAwwwwDDDDAMMMMAwwwwDDDDAMMMMAxDhhgJeF4YYCjFwwwDEAwwwCsXDDAMQ4uGA3FGGGAuGGGAYYYYBhhhgGGGGAYYYYBhhhgGGGGAXhhhgGGGG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04" y="214290"/>
            <a:ext cx="5754688" cy="78105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YARA ÇEŞİTLERİ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908720"/>
            <a:ext cx="4572000" cy="6465218"/>
          </a:xfrm>
        </p:spPr>
        <p:txBody>
          <a:bodyPr/>
          <a:lstStyle/>
          <a:p>
            <a:pPr marL="88900" indent="-88900" eaLnBrk="1" hangingPunct="1">
              <a:buClr>
                <a:schemeClr val="tx2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marL="88900" indent="-88900" eaLnBrk="1" hangingPunct="1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Kesik yaralar:     </a:t>
            </a:r>
          </a:p>
          <a:p>
            <a:pPr marL="88900" indent="-889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</a:t>
            </a:r>
            <a:r>
              <a:rPr lang="tr-TR" sz="2300" b="1" dirty="0" smtClean="0">
                <a:latin typeface="Arial" charset="0"/>
              </a:rPr>
              <a:t>Bıçak, çakı, cam vb. kesici aletlerle oluşan yaralardır,</a:t>
            </a:r>
          </a:p>
          <a:p>
            <a:pPr marL="88900" indent="-88900" eaLnBrk="1" hangingPunct="1">
              <a:lnSpc>
                <a:spcPct val="9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tr-TR" sz="23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tr-TR" sz="2300" b="1" dirty="0" smtClean="0">
                <a:latin typeface="Arial" charset="0"/>
              </a:rPr>
              <a:t>Yara kenarları düzgündür.  Genellikle basit yaralardır.</a:t>
            </a:r>
          </a:p>
          <a:p>
            <a:pPr marL="88900" indent="-88900" eaLnBrk="1" hangingPunct="1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endParaRPr lang="tr-TR" sz="2300" b="1" dirty="0" smtClean="0">
              <a:latin typeface="Arial" charset="0"/>
            </a:endParaRPr>
          </a:p>
          <a:p>
            <a:pPr marL="88900" indent="-88900" eaLnBrk="1" hangingPunct="1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Ezikli yaralar:</a:t>
            </a:r>
          </a:p>
          <a:p>
            <a:pPr marL="88900" indent="-889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Kütlesel cisimlerin (taş, yumruk, sopa vb.) şiddetli      çarpması ile oluşur,</a:t>
            </a:r>
          </a:p>
          <a:p>
            <a:pPr marL="88900" indent="-889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Yara kenarları eziktir,</a:t>
            </a:r>
          </a:p>
          <a:p>
            <a:pPr marL="88900" indent="-889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Fazla kanama olmaz,  ancak doku zedelenmesi ve hassasiyet  vardır.</a:t>
            </a:r>
          </a:p>
          <a:p>
            <a:pPr marL="88900" indent="-88900" eaLnBrk="1" hangingPunct="1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314370" name="Picture 2" descr="http://dogaldenge.net/wp-content/uploads/2012/06/a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032448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060575"/>
            <a:ext cx="8250238" cy="47974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Delici yaralar:</a:t>
            </a: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	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Uzun ve sivri aletlerle oluşur, 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Derinlik önemlidir,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İç kısımdaki doku ve organlar da zarar görebilir</a:t>
            </a:r>
            <a:r>
              <a:rPr lang="tr-TR" sz="2400" b="1" dirty="0" smtClean="0">
                <a:latin typeface="Arial" charset="0"/>
              </a:rPr>
              <a:t>,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Tetanoz tehlikesi vardır.</a:t>
            </a:r>
          </a:p>
          <a:p>
            <a:pPr eaLnBrk="1" hangingPunct="1">
              <a:lnSpc>
                <a:spcPct val="12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Parçalı yaralar:</a:t>
            </a: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	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Çekme etkisi ile oluşur, 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Doku ile ilgili tüm organ ve saçlı deri de  zarar görebilir.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071670" y="928670"/>
            <a:ext cx="4824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r-TR" sz="3200" dirty="0">
                <a:solidFill>
                  <a:srgbClr val="FF0000"/>
                </a:solidFill>
                <a:latin typeface="Arial" charset="0"/>
              </a:rPr>
              <a:t>YARA ÇEŞİTLERİ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7772400" cy="11430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        YARA ÇEŞİTLERİ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143000" y="2205038"/>
            <a:ext cx="7770813" cy="4652962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Mikroplu (kirli) yaralar: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Gecikmiş yaralar (6 saatten fazla), 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Dikişleri ayrılmış yaralar,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Kenarları muntazam olmayan yaralar,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Çok kirli ve derin yaralar,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Ateşli silah yaraları,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Isırma ve sokma ile oluşan yaralar,</a:t>
            </a:r>
          </a:p>
          <a:p>
            <a:pPr eaLnBrk="1" hangingPunct="1">
              <a:lnSpc>
                <a:spcPct val="140000"/>
              </a:lnSpc>
              <a:buClr>
                <a:schemeClr val="tx2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40000"/>
              </a:lnSpc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428604"/>
            <a:ext cx="685165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CİDDİ YARALANMALAR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4438" y="1773238"/>
            <a:ext cx="7400925" cy="4751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z="2400" b="1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Kenarları  2 - 3 cm. den daha fazla ayrık olan,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Kanaması durdurulamayan,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Kas ve kemiğin göründüğü,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Delici aletlerle oluşan,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Yabancı cisim saplanmış olan,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İnsan ve hayvan ısırıkları,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Görünürde iz bırakma ihtimali olan yaralar.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tr-TR" sz="23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>
          <a:xfrm>
            <a:off x="1285852" y="500042"/>
            <a:ext cx="6965950" cy="1139825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CİDDİ YARALANMALARDA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  <a:endParaRPr lang="tr-TR" sz="3000" dirty="0" smtClean="0">
              <a:solidFill>
                <a:srgbClr val="FF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785"/>
            <a:ext cx="9144000" cy="2736304"/>
          </a:xfrm>
        </p:spPr>
        <p:txBody>
          <a:bodyPr numCol="2"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Yaraya saplanan cisimler çıkarılmaz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Yarada kanama varsa durdurulur,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 içi kurcalanmaz,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300" b="1" dirty="0" smtClean="0"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300" b="1" dirty="0" smtClean="0"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 temiz, nemli bir bezle örtülür,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 üzerine bandaj uygulanır,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Tıbbi yardım istenir (112).</a:t>
            </a:r>
          </a:p>
          <a:p>
            <a:pPr eaLnBrk="1" hangingPunct="1">
              <a:buNone/>
            </a:pPr>
            <a:endParaRPr lang="tr-TR" sz="2300" b="1" dirty="0" smtClean="0">
              <a:latin typeface="Arial" charset="0"/>
            </a:endParaRPr>
          </a:p>
        </p:txBody>
      </p:sp>
      <p:pic>
        <p:nvPicPr>
          <p:cNvPr id="4" name="Picture 2" descr="http://www.ehliyetsinavi.co/images/ehliyet-sinavi-dersleri/ders-notlari/ilkyardim/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877050"/>
            <a:ext cx="3384376" cy="2632292"/>
          </a:xfrm>
          <a:prstGeom prst="rect">
            <a:avLst/>
          </a:prstGeom>
          <a:noFill/>
        </p:spPr>
      </p:pic>
      <p:pic>
        <p:nvPicPr>
          <p:cNvPr id="5" name="Picture 8" descr="http://img04.blogcu.com/v2/images/big/v/o/l/volkanprm/volkanprm_1337509696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039" y="3789040"/>
            <a:ext cx="5011049" cy="278608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714356"/>
            <a:ext cx="7881938" cy="76993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DELİCİ GÖĞÜS YARALANMALARI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27783" y="2327275"/>
            <a:ext cx="3240361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Belirtileri;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Yoğun ağrı,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Solunum zorluğu,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Morarma,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Kan tükürme,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Yarada nefes alıyor görüntüsü.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14340" name="32 Resim" descr="suckingthoraxwoun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643188"/>
            <a:ext cx="3062114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çık pnömotoraks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2319660" cy="430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642918"/>
            <a:ext cx="7023100" cy="9366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DELİCİ GÖĞÜS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YARALANMALARINDA İLKYARDIM</a:t>
            </a:r>
          </a:p>
        </p:txBody>
      </p:sp>
      <p:pic>
        <p:nvPicPr>
          <p:cNvPr id="158724" name="34 Resim" descr="suckingthoraxwoun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987" y="1571612"/>
            <a:ext cx="5761013" cy="351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2" descr="https://encrypted-tbn0.gstatic.com/images?q=tbn:ANd9GcStxWQ8UfeeN3oiS1VSiJDpUIvhUdiBXuGr8SkvYI2xlVIuYV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14884"/>
            <a:ext cx="381000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KORUMA</a:t>
            </a:r>
          </a:p>
        </p:txBody>
      </p:sp>
      <p:pic>
        <p:nvPicPr>
          <p:cNvPr id="13316" name="Picture 7" descr="C:\Documents and Settings\ozge.akdag\Desktop\İlk Yardım Eğitimci Eğitimi\ilk yardım fotoğrafları\ER1_3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293096"/>
            <a:ext cx="3203575" cy="214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5" name="Picture 1" descr="C:\Users\berivan\Desktop\ilkyardım\k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772816"/>
            <a:ext cx="3795799" cy="2215133"/>
          </a:xfrm>
          <a:prstGeom prst="rect">
            <a:avLst/>
          </a:prstGeom>
          <a:noFill/>
        </p:spPr>
      </p:pic>
      <p:pic>
        <p:nvPicPr>
          <p:cNvPr id="200706" name="Picture 2" descr="C:\Users\berivan\Desktop\ilkyardım\trafik-kaza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1772817"/>
            <a:ext cx="4032447" cy="2236646"/>
          </a:xfrm>
          <a:prstGeom prst="rect">
            <a:avLst/>
          </a:prstGeom>
          <a:noFill/>
        </p:spPr>
      </p:pic>
      <p:pic>
        <p:nvPicPr>
          <p:cNvPr id="9" name="Picture 8" descr="G:\B.D.TAŞDEMİR DOSYALAR\İLKYARDIM\ilkyardım görüntüler ve resimler\net sağlık\koruma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056" y="4077072"/>
            <a:ext cx="4448952" cy="227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500042"/>
            <a:ext cx="7451725" cy="792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DELİCİ GÖĞÜS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YARALANMALARINDA İLKYARDIM</a:t>
            </a:r>
          </a:p>
        </p:txBody>
      </p:sp>
      <p:pic>
        <p:nvPicPr>
          <p:cNvPr id="304130" name="Picture 2" descr="http://www.acilveilkyardim.com/ilkyardim/gogusy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536505" cy="4896544"/>
          </a:xfrm>
          <a:prstGeom prst="rect">
            <a:avLst/>
          </a:prstGeom>
          <a:noFill/>
        </p:spPr>
      </p:pic>
      <p:pic>
        <p:nvPicPr>
          <p:cNvPr id="826371" name="Picture 3" descr="http://bodrumsrcmerkezi.com/images/slider-upload/images/Oturu%C5%9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16832"/>
            <a:ext cx="6660233" cy="45365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714356"/>
            <a:ext cx="7235825" cy="9366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DELİCİ KARIN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YARALANMALARINDA İLKYARDIM</a:t>
            </a:r>
          </a:p>
        </p:txBody>
      </p:sp>
      <p:pic>
        <p:nvPicPr>
          <p:cNvPr id="4" name="Picture 2" descr="http://t3.gstatic.com/images?q=tbn:ANd9GcScSDqSp_w6_zvYfVwHNdGW8xiaKCFrXNXrgDoexuT71s9RgU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36912"/>
            <a:ext cx="4680520" cy="2880320"/>
          </a:xfrm>
          <a:prstGeom prst="rect">
            <a:avLst/>
          </a:prstGeom>
          <a:noFill/>
        </p:spPr>
      </p:pic>
      <p:sp>
        <p:nvSpPr>
          <p:cNvPr id="301058" name="AutoShape 2" descr="data:image/jpeg;base64,/9j/4AAQSkZJRgABAQAAAQABAAD/2wCEAAkGBxQSEhMRExQWFhUUFx0YGBcUGBccFhgfHBgcHRgaGBgdHCkkHhwlHBwaJDEiJSkrLi4uFx8zODMsNygtLisBCgoKDgwOGxAQGy0kICYtLTQyListODgsNiwsLCwsLCw0LDQsLCwuLCwsLCwsLCwsLCwvNywsLCw0LC4sLDcrK//AABEIAFAAewMBIgACEQEDEQH/xAAbAAACAwEBAQAAAAAAAAAAAAADBQIEBgEAB//EADYQAAECBAMFBwMDBAMAAAAAAAECEQADITEEEkEFUWFxgRMiMpGhsfAGQtFSwfEVI2JyBxQz/8QAGQEAAgMBAAAAAAAAAAAAAAAAAwQBAgUA/8QAJREAAgIBBAICAgMAAAAAAAAAAQIAAxEEEiExE0EiUWGRFHGB/9oADAMBAAIRAxEAPwD6xiQ+pfhAgmhqTzia/FfpEH9YkSpniDX5pHFD9/gjpNzHSnj0jpEgTce8eJPx44tnf5aOFeo8n846diEALCzxJK9/zfAwomjUilPx4ApoWd/aJHMgkDuX1k/P3gsq0Zs4ntG+4EuCTTpE8Oku6TlVvBPwjhFwmYPyfiaVoq7ULSlnePXT1b1irLx8weJKFciQ/naFm1dqlbJyqSkAE18RJahG4e8Lag+NCTG9OPIwAiyQ9UE8jz1Z44ZGVki7fxrWBTMUCQkaMSRapNzFCdtAynW6lISO8lzbgNTGGoDnBm4VIBMy31TLWJ6VqBCcoAJFCXNH3h/UQmz8D6Q6xWNOIAw8iWs5lAtck6AAeHmTGjw3/E81SUqXiEIURVISo5eDg1jboBVADMbUFWsJU5n1Cbf3gRD9YPNBuPnOBJFBXyFPeC5gJFQ+fmJteAzp6Q4zB+FfQQGZizXKOp/DxRnUdmSFJllUu5+cor4mehN1JFHZw8J8dPNSVPTiNNzwsmTgKEBzZgX6B4Wt1W3oRlNNkcmT2n9TlsspBbMAonUNUDdFebjDOYS6DVQqBSqeb04ekMMPskqJzpSsh8yXUEp3pzaq6MOMcl7PwqsqijsybZmHBs4/OsM0taBucf5A6gUMQK+Me5xKVUSlgkNS3SLOFxFSFcKvAsXsAN/bWqUoWIUohxvSTFPCqnJPZTmVXuqAYny14QZLlY46/uLPSVGRzHyAfaB4vBBRcULM2h/HlEcPMclzWDZiTfd1rFrKw4wwla7Chyp5mWx2yZgq3cAumrc+HGNf9OYQJlJWRVYBFKgadTfrAO1a+npFrAzsi0o+1fh/xP4Pu8Kro0Rtwjb6+y1djfuNpUpI8IAfcAPaCCOJggVBYOY7ELmLKlTDlSk3NjdsoNAB60iMtcsCgCtbg86vT+YW4/Yc1ZLpUcxpXupIuA+lmoHZ9YcbH2EZYJmsCSSwvyJ3UtGSnkc4xNW3xKgbMBiMQEipAd+EATj2dgSeFoeqwEsDuy0DWw/eK/8AVJAcdrLBFwFCkN/xbGHBif8AJQDqJ50tayxStlFg4LcoYYXZwSWcZxQqTcD9KGsOPTSLUzHAKCSDUVorujdQXI8hFkSUM4SBycaRenRipt5OT6zA2ag2DaOBCScPlYWppaBLwrJZVU7mi0mazBjXeYlMX3S9BvNoa5zBZESSmRRGYBwShYUAzfaT4SBpY8IDjcIJiQod5JYgi7jXmDDdWZiFEkaEFjbhpCjE4lMhYClMJt3NRumHcDY+cQ6Bx+ZZHKniLUYmYicJa6gjuq38DxhshYdJG7+YS7Rxn/mtBcdohiaOCWic/aBDoSGWWyvUDMT3ugq3Ab4miwlcN6g9RUK249xqhbklqAt+YkgOkAFiGY9aHzivhlhgkF6b4IHIAF1skcyWf1g5xFwDmaXBT+0lomWzAGLQMAw8vKkJFgAB5QcS4XMdHUA96xCYKGOqo8Zn6j+pDLlq7EAq/WrwjiBr7RZKy5wJDuFGTLu38YlEtSSRnmBkg3tVTbgIzmD2aqZKXPICiX7OW1AAGb/YgH5fPzdookiZNWv/ALE+YHofCnRJJokCtI0v0VtELSUMwW6gB9qrLHW/nDT0lajiLBgzAmOsLinYKNw6V8xrwhiZkxwFZQnShL+doW4nC5cygHRUqR0L5PxHsPNUkMk50N4VXF7H5aMtbTV8X6+42UDDcv6jULKlBmysedDAsStnGiizNFfC49KmSk5VD7FUPTfFTam0gjuoqtR7yv0U0B+5oO1iKu8niDCMx2gcw+KxHZpCJbFYbKk1CeKvx66xmwguszO8pbOSKni2lqCLs2TYpdRURS6iefLpDbCbCFFzi50Qk9wcz9x42jI8t2rclBhRH6wlA55MyW0cHNWlRlIVMOZLhIsQXdyeAgX9OnDEBU0pC1ALMsAnsxYd56qPLfWPpBCUpNglI0DAAcIyuGBXMXOo6wDUWGg8veGbCaavGOzJUC+3e3oTmLkplpSVFqOWHeFDQVpDHYODmf2pkxgAl8p8RcXI0DF98AwUrt5zkd1ABLi9SwjTg77wTSlsE+vUDqVUkfcIkwUIgSDBgIZgYoxIJfdXrCPH4BwXS7xp5ktw0Vpkl6PB0s29QLrmYDG7KHeoz8BFfZ21U4RK19muYqoSAAEgbyrifRMbfG4AHM4vCjHbK7pbWlBw5w0tqsMNFdhU5WI5n1vNVmBAl6tkzb/uzftFyRi50xlhZqKlKUgGhsK+8LdqbGLktatuGv5Ee2NiF4cLSpOZ2KRQJBq71oGrzeDNTW6fESouYN8jGk4zVAOXGmcVtcLFR62iEzFLAKlpWshrqDGm9qD+YWYrGT1rB7Qp3pRQW6n1hl9J7IXiZnaTVFSJRByqfvKuAa2FCaboWu0NRry4wPoQtGrcthDzNT9LSD2InKHemBwP0DQDncmHRHCOtHpSAKCM8Iq8KMCOnJ5PcUbZnhjLc71Nu3RWVKZFARR/nlFTEzSuYWdip+dW9mhiHKcrVNAPaM523OSfXE0UUVoDCfTCCJGYiq1KPQFh6CGuWI4eVkSlI+0N5CDJjQQYUCIu25iZJAgwRwgcuDgReV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1060" name="AutoShape 4" descr="data:image/jpeg;base64,/9j/4AAQSkZJRgABAQAAAQABAAD/2wCEAAkGBxQSEhMRExQWFhUUFx0YGBcUGBccFhgfHBgcHRgaGBgdHCkkHhwlHBwaJDEiJSkrLi4uFx8zODMsNygtLisBCgoKDgwOGxAQGy0kICYtLTQyListODgsNiwsLCwsLCw0LDQsLCwuLCwsLCwsLCwsLCwvNywsLCw0LC4sLDcrK//AABEIAFAAewMBIgACEQEDEQH/xAAbAAACAwEBAQAAAAAAAAAAAAADBQIEBgEAB//EADYQAAECBAMFBwMDBAMAAAAAAAECEQADITEEEkEFUWFxgRMiMpGhsfAGQtFSwfEVI2JyBxQz/8QAGQEAAgMBAAAAAAAAAAAAAAAAAwQBAgUA/8QAJREAAgIBBAICAgMAAAAAAAAAAQIAAxEEEiExE0EiUWGRFHGB/9oADAMBAAIRAxEAPwD6xiQ+pfhAgmhqTzia/FfpEH9YkSpniDX5pHFD9/gjpNzHSnj0jpEgTce8eJPx44tnf5aOFeo8n846diEALCzxJK9/zfAwomjUilPx4ApoWd/aJHMgkDuX1k/P3gsq0Zs4ntG+4EuCTTpE8Oku6TlVvBPwjhFwmYPyfiaVoq7ULSlnePXT1b1irLx8weJKFciQ/naFm1dqlbJyqSkAE18RJahG4e8Lag+NCTG9OPIwAiyQ9UE8jz1Z44ZGVki7fxrWBTMUCQkaMSRapNzFCdtAynW6lISO8lzbgNTGGoDnBm4VIBMy31TLWJ6VqBCcoAJFCXNH3h/UQmz8D6Q6xWNOIAw8iWs5lAtck6AAeHmTGjw3/E81SUqXiEIURVISo5eDg1jboBVADMbUFWsJU5n1Cbf3gRD9YPNBuPnOBJFBXyFPeC5gJFQ+fmJteAzp6Q4zB+FfQQGZizXKOp/DxRnUdmSFJllUu5+cor4mehN1JFHZw8J8dPNSVPTiNNzwsmTgKEBzZgX6B4Wt1W3oRlNNkcmT2n9TlsspBbMAonUNUDdFebjDOYS6DVQqBSqeb04ekMMPskqJzpSsh8yXUEp3pzaq6MOMcl7PwqsqijsybZmHBs4/OsM0taBucf5A6gUMQK+Me5xKVUSlgkNS3SLOFxFSFcKvAsXsAN/bWqUoWIUohxvSTFPCqnJPZTmVXuqAYny14QZLlY46/uLPSVGRzHyAfaB4vBBRcULM2h/HlEcPMclzWDZiTfd1rFrKw4wwla7Chyp5mWx2yZgq3cAumrc+HGNf9OYQJlJWRVYBFKgadTfrAO1a+npFrAzsi0o+1fh/xP4Pu8Kro0Rtwjb6+y1djfuNpUpI8IAfcAPaCCOJggVBYOY7ELmLKlTDlSk3NjdsoNAB60iMtcsCgCtbg86vT+YW4/Yc1ZLpUcxpXupIuA+lmoHZ9YcbH2EZYJmsCSSwvyJ3UtGSnkc4xNW3xKgbMBiMQEipAd+EATj2dgSeFoeqwEsDuy0DWw/eK/8AVJAcdrLBFwFCkN/xbGHBif8AJQDqJ50tayxStlFg4LcoYYXZwSWcZxQqTcD9KGsOPTSLUzHAKCSDUVorujdQXI8hFkSUM4SBycaRenRipt5OT6zA2ag2DaOBCScPlYWppaBLwrJZVU7mi0mazBjXeYlMX3S9BvNoa5zBZESSmRRGYBwShYUAzfaT4SBpY8IDjcIJiQod5JYgi7jXmDDdWZiFEkaEFjbhpCjE4lMhYClMJt3NRumHcDY+cQ6Bx+ZZHKniLUYmYicJa6gjuq38DxhshYdJG7+YS7Rxn/mtBcdohiaOCWic/aBDoSGWWyvUDMT3ugq3Ab4miwlcN6g9RUK249xqhbklqAt+YkgOkAFiGY9aHzivhlhgkF6b4IHIAF1skcyWf1g5xFwDmaXBT+0lomWzAGLQMAw8vKkJFgAB5QcS4XMdHUA96xCYKGOqo8Zn6j+pDLlq7EAq/WrwjiBr7RZKy5wJDuFGTLu38YlEtSSRnmBkg3tVTbgIzmD2aqZKXPICiX7OW1AAGb/YgH5fPzdookiZNWv/ALE+YHofCnRJJokCtI0v0VtELSUMwW6gB9qrLHW/nDT0lajiLBgzAmOsLinYKNw6V8xrwhiZkxwFZQnShL+doW4nC5cygHRUqR0L5PxHsPNUkMk50N4VXF7H5aMtbTV8X6+42UDDcv6jULKlBmysedDAsStnGiizNFfC49KmSk5VD7FUPTfFTam0gjuoqtR7yv0U0B+5oO1iKu8niDCMx2gcw+KxHZpCJbFYbKk1CeKvx66xmwguszO8pbOSKni2lqCLs2TYpdRURS6iefLpDbCbCFFzi50Qk9wcz9x42jI8t2rclBhRH6wlA55MyW0cHNWlRlIVMOZLhIsQXdyeAgX9OnDEBU0pC1ALMsAnsxYd56qPLfWPpBCUpNglI0DAAcIyuGBXMXOo6wDUWGg8veGbCaavGOzJUC+3e3oTmLkplpSVFqOWHeFDQVpDHYODmf2pkxgAl8p8RcXI0DF98AwUrt5zkd1ABLi9SwjTg77wTSlsE+vUDqVUkfcIkwUIgSDBgIZgYoxIJfdXrCPH4BwXS7xp5ktw0Vpkl6PB0s29QLrmYDG7KHeoz8BFfZ21U4RK19muYqoSAAEgbyrifRMbfG4AHM4vCjHbK7pbWlBw5w0tqsMNFdhU5WI5n1vNVmBAl6tkzb/uzftFyRi50xlhZqKlKUgGhsK+8LdqbGLktatuGv5Ee2NiF4cLSpOZ2KRQJBq71oGrzeDNTW6fESouYN8jGk4zVAOXGmcVtcLFR62iEzFLAKlpWshrqDGm9qD+YWYrGT1rB7Qp3pRQW6n1hl9J7IXiZnaTVFSJRByqfvKuAa2FCaboWu0NRry4wPoQtGrcthDzNT9LSD2InKHemBwP0DQDncmHRHCOtHpSAKCM8Iq8KMCOnJ5PcUbZnhjLc71Nu3RWVKZFARR/nlFTEzSuYWdip+dW9mhiHKcrVNAPaM523OSfXE0UUVoDCfTCCJGYiq1KPQFh6CGuWI4eVkSlI+0N5CDJjQQYUCIu25iZJAgwRwgcuDgReV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1062" name="Picture 6" descr="http://www.tedavisinedir.com/wp-content/uploads/2013/02/Yaralanmalar-ve-%C4%B0lkyard%C4%B1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312368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714488"/>
            <a:ext cx="8075612" cy="42211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 KAFATASI VE OMURGA YARALANMALARI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Picture 6" descr="Bası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6848"/>
            <a:ext cx="9144000" cy="672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ayalEvi.Com - Karikatür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85794"/>
            <a:ext cx="67691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571480"/>
            <a:ext cx="6551613" cy="10080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KAFATASI VE OMURGA YARALANMALARI</a:t>
            </a:r>
          </a:p>
        </p:txBody>
      </p:sp>
      <p:pic>
        <p:nvPicPr>
          <p:cNvPr id="296962" name="Picture 2" descr="http://www.acilveilkyardim.com/ilkyardim/omurgaz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57364"/>
            <a:ext cx="6552728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356"/>
            <a:ext cx="8229600" cy="1079500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KAFATASI VE OMURGA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YARALANMALARI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00125" y="1916113"/>
            <a:ext cx="7943850" cy="4757737"/>
          </a:xfrm>
        </p:spPr>
        <p:txBody>
          <a:bodyPr/>
          <a:lstStyle/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Nedenleri;</a:t>
            </a: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Yüksek bir yerden düşme,</a:t>
            </a: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Baş ve gövde yaralanmaları,</a:t>
            </a: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Otomobil ve bisiklet kazaları,</a:t>
            </a: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Spor ve iş  kazaları,</a:t>
            </a: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Yıkıntı altında kalma.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pic>
        <p:nvPicPr>
          <p:cNvPr id="319492" name="Picture 4" descr="7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Resim1omurga ya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44675"/>
            <a:ext cx="431958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Resim1omurga yar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844675"/>
            <a:ext cx="40386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642918"/>
            <a:ext cx="7340600" cy="1079500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KAFATASI  VE OMURGA YARALANMALARI</a:t>
            </a:r>
          </a:p>
        </p:txBody>
      </p:sp>
      <p:pic>
        <p:nvPicPr>
          <p:cNvPr id="293890" name="Picture 2" descr="http://www.fizik-tedavi.org/yedek/icerikresimleri/whiplash/whiplas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44824"/>
            <a:ext cx="5544616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tara0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0482" name="Picture 2" descr="MEBlogo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5100" y="3713163"/>
            <a:ext cx="304800" cy="304800"/>
          </a:xfrm>
          <a:noFill/>
        </p:spPr>
      </p:pic>
    </p:spTree>
    <p:extLst>
      <p:ext uri="{BB962C8B-B14F-4D97-AF65-F5344CB8AC3E}">
        <p14:creationId xmlns:p14="http://schemas.microsoft.com/office/powerpoint/2010/main" val="11037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714356"/>
            <a:ext cx="6789737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KAFATASI VE OMURGA YARALANMALARI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1563" y="2060575"/>
            <a:ext cx="7842250" cy="4797425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Hastada hiçbir belirti yoksa bile;</a:t>
            </a:r>
          </a:p>
          <a:p>
            <a:pPr eaLnBrk="1" hangingPunct="1">
              <a:lnSpc>
                <a:spcPct val="16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Yüz ve köprücük kemiği yaralanmalarında,</a:t>
            </a:r>
          </a:p>
          <a:p>
            <a:pPr eaLnBrk="1" hangingPunct="1">
              <a:lnSpc>
                <a:spcPct val="16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Tüm düşme vakalarında,</a:t>
            </a:r>
          </a:p>
          <a:p>
            <a:pPr eaLnBrk="1" hangingPunct="1">
              <a:lnSpc>
                <a:spcPct val="16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Trafik kazalarında,</a:t>
            </a:r>
          </a:p>
          <a:p>
            <a:pPr eaLnBrk="1" hangingPunct="1">
              <a:lnSpc>
                <a:spcPct val="16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Bilinci kapalı tüm hasta/yaralılarda,</a:t>
            </a:r>
          </a:p>
          <a:p>
            <a:pPr eaLnBrk="1" hangingPunct="1">
              <a:lnSpc>
                <a:spcPct val="16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C00000"/>
                </a:solidFill>
                <a:latin typeface="Arial" charset="0"/>
              </a:rPr>
              <a:t>	</a:t>
            </a: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Kafatası ve omurga yaralanması var olduğu düşünülmelidir!!!</a:t>
            </a:r>
          </a:p>
          <a:p>
            <a:pPr eaLnBrk="1" hangingPunct="1">
              <a:lnSpc>
                <a:spcPct val="160000"/>
              </a:lnSpc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357290" y="857232"/>
            <a:ext cx="6621463" cy="9413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altLang="tr-TR" sz="3400" b="1" dirty="0" smtClean="0">
                <a:solidFill>
                  <a:srgbClr val="FF0000"/>
                </a:solidFill>
                <a:latin typeface="Comic Sans MS" pitchFamily="66" charset="0"/>
              </a:rPr>
              <a:t>KAFATASI VE OMURGA YARALANMALARI</a:t>
            </a: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492896"/>
            <a:ext cx="3456384" cy="3384376"/>
          </a:xfrm>
          <a:noFill/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1274" y="2708920"/>
            <a:ext cx="3779118" cy="2952328"/>
          </a:xfrm>
          <a:noFill/>
        </p:spPr>
      </p:pic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1835150" y="5876925"/>
            <a:ext cx="59055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r>
              <a:rPr lang="tr-TR" altLang="tr-TR" sz="2200" dirty="0">
                <a:solidFill>
                  <a:srgbClr val="FF0000"/>
                </a:solidFill>
              </a:rPr>
              <a:t>TAŞIMA</a:t>
            </a:r>
            <a:r>
              <a:rPr lang="tr-TR" altLang="tr-TR" sz="2200" dirty="0">
                <a:solidFill>
                  <a:schemeClr val="tx2"/>
                </a:solidFill>
              </a:rPr>
              <a:t> </a:t>
            </a:r>
            <a:r>
              <a:rPr lang="tr-TR" altLang="tr-TR" sz="2200" dirty="0"/>
              <a:t> emniyetli şekilde yapılmalıdır!</a:t>
            </a:r>
          </a:p>
        </p:txBody>
      </p:sp>
    </p:spTree>
    <p:extLst>
      <p:ext uri="{BB962C8B-B14F-4D97-AF65-F5344CB8AC3E}">
        <p14:creationId xmlns:p14="http://schemas.microsoft.com/office/powerpoint/2010/main" val="22054110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500034" y="1500174"/>
            <a:ext cx="8001000" cy="3889375"/>
          </a:xfrm>
          <a:noFill/>
        </p:spPr>
        <p:txBody>
          <a:bodyPr/>
          <a:lstStyle/>
          <a:p>
            <a:pPr algn="ctr" eaLnBrk="1" hangingPunct="1"/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GÖZ,KULAK VE BURUNA YABANCI CİSİM KAÇMASINDA </a:t>
            </a:r>
            <a:br>
              <a:rPr lang="tr-TR" sz="54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  <a:endParaRPr lang="tr-TR" sz="5400" dirty="0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642918"/>
            <a:ext cx="8229600" cy="11398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GÖZE YABANCI CİSİM </a:t>
            </a:r>
            <a:br>
              <a:rPr lang="tr-TR" sz="28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KAÇMASINDA İLKYARDIM</a:t>
            </a: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2857"/>
            <a:ext cx="9144000" cy="4725144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Toz, kirpik gibi madde kaçtıysa;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286722" name="Picture 2" descr="https://encrypted-tbn1.gstatic.com/images?q=tbn:ANd9GcSkquW8F6SFTM0IdnwWHdZQLX6wrC4C_Es-PDVIbRdXK_isdiw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5345" y="3068960"/>
            <a:ext cx="3118085" cy="3240360"/>
          </a:xfrm>
          <a:prstGeom prst="rect">
            <a:avLst/>
          </a:prstGeom>
          <a:noFill/>
        </p:spPr>
      </p:pic>
      <p:pic>
        <p:nvPicPr>
          <p:cNvPr id="5" name="Picture 3" descr="2"/>
          <p:cNvPicPr>
            <a:picLocks noChangeAspect="1" noChangeArrowheads="1"/>
          </p:cNvPicPr>
          <p:nvPr/>
        </p:nvPicPr>
        <p:blipFill>
          <a:blip r:embed="rId3" cstate="print">
            <a:lum bright="-8000" contrast="-6000"/>
          </a:blip>
          <a:srcRect l="3941" t="5336" r="2710" b="6650"/>
          <a:stretch>
            <a:fillRect/>
          </a:stretch>
        </p:blipFill>
        <p:spPr>
          <a:xfrm>
            <a:off x="251520" y="2957514"/>
            <a:ext cx="5406807" cy="349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571472" y="714356"/>
            <a:ext cx="8229600" cy="1139825"/>
          </a:xfrm>
          <a:noFill/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GÖZE YABANCI CİSİM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BATMASINDA İLKYARDIM</a:t>
            </a:r>
            <a:r>
              <a:rPr lang="tr-TR" sz="32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1" y="1916832"/>
            <a:ext cx="5760639" cy="4536504"/>
          </a:xfrm>
        </p:spPr>
        <p:txBody>
          <a:bodyPr>
            <a:normAutofit/>
          </a:bodyPr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tr-TR" sz="2200" b="1" dirty="0" smtClean="0">
                <a:solidFill>
                  <a:srgbClr val="FF0000"/>
                </a:solidFill>
                <a:latin typeface="Arial" charset="0"/>
              </a:rPr>
              <a:t>Yabancı cisim batmış/ metal kaçmışsa;</a:t>
            </a:r>
          </a:p>
        </p:txBody>
      </p:sp>
      <p:pic>
        <p:nvPicPr>
          <p:cNvPr id="285698" name="Picture 2" descr="http://www.acilveilkyardim.com/ilkyardim/goz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356992"/>
            <a:ext cx="2915816" cy="3168352"/>
          </a:xfrm>
          <a:prstGeom prst="rect">
            <a:avLst/>
          </a:prstGeom>
          <a:noFill/>
        </p:spPr>
      </p:pic>
      <p:pic>
        <p:nvPicPr>
          <p:cNvPr id="807937" name="Picture 1" descr="C:\Users\berivan\Desktop\ilkyardım\goze capak batmas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2592288" cy="3168352"/>
          </a:xfrm>
          <a:prstGeom prst="rect">
            <a:avLst/>
          </a:prstGeom>
          <a:noFill/>
        </p:spPr>
      </p:pic>
      <p:pic>
        <p:nvPicPr>
          <p:cNvPr id="6" name="Picture 3" descr="adsız11"/>
          <p:cNvPicPr>
            <a:picLocks noChangeAspect="1" noChangeArrowheads="1"/>
          </p:cNvPicPr>
          <p:nvPr/>
        </p:nvPicPr>
        <p:blipFill>
          <a:blip r:embed="rId4" cstate="print"/>
          <a:srcRect r="4688" b="6250"/>
          <a:stretch>
            <a:fillRect/>
          </a:stretch>
        </p:blipFill>
        <p:spPr>
          <a:xfrm>
            <a:off x="2915816" y="3284984"/>
            <a:ext cx="338437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57148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KULAĞA YABANCI CİSİM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KAÇMASINDA İLKYARDIM</a:t>
            </a:r>
          </a:p>
        </p:txBody>
      </p:sp>
      <p:graphicFrame>
        <p:nvGraphicFramePr>
          <p:cNvPr id="775169" name="Object 1"/>
          <p:cNvGraphicFramePr>
            <a:graphicFrameLocks noChangeAspect="1"/>
          </p:cNvGraphicFramePr>
          <p:nvPr/>
        </p:nvGraphicFramePr>
        <p:xfrm>
          <a:off x="714348" y="2071678"/>
          <a:ext cx="7992888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183" name="Bit Eşlem Resmi" r:id="rId3" imgW="3476190" imgH="3000000" progId="PBrush">
                  <p:embed/>
                </p:oleObj>
              </mc:Choice>
              <mc:Fallback>
                <p:oleObj name="Bit Eşlem Resmi" r:id="rId3" imgW="3476190" imgH="3000000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2071678"/>
                        <a:ext cx="7992888" cy="4464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642918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BURNA YABANCI CİSİM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KAÇMASINDA İLKYARDIM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916832"/>
            <a:ext cx="7316788" cy="2959100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Burun duvarına bastırarak kuvvetli bir nefes verme ile cismin atılması sağlanmaya çalışılır,</a:t>
            </a:r>
          </a:p>
          <a:p>
            <a:pPr eaLnBrk="1" hangingPunct="1"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Cisim çıkmazsa tıbbi yardım istenir (112).</a:t>
            </a:r>
          </a:p>
          <a:p>
            <a:pPr eaLnBrk="1" hangingPunct="1"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283650" name="Picture 2" descr="http://www.boyutpedia.com/ImageInlineDisplay~DocID~69361~imgName~image005.jpg.as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149080"/>
            <a:ext cx="2276475" cy="2457451"/>
          </a:xfrm>
          <a:prstGeom prst="rect">
            <a:avLst/>
          </a:prstGeom>
          <a:noFill/>
        </p:spPr>
      </p:pic>
      <p:pic>
        <p:nvPicPr>
          <p:cNvPr id="283652" name="Picture 4" descr="http://www.boyutpedia.com/ImageInlineDisplay~DocID~69361~imgName~image004.jpg.a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357694"/>
            <a:ext cx="1800200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57158" y="1643050"/>
            <a:ext cx="8496300" cy="29527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b="1" dirty="0" smtClean="0">
                <a:solidFill>
                  <a:srgbClr val="CC0000"/>
                </a:solidFill>
                <a:latin typeface="Arial" charset="0"/>
              </a:rPr>
              <a:t> </a:t>
            </a:r>
          </a:p>
          <a:p>
            <a:endParaRPr lang="tr-TR" b="1" dirty="0" smtClean="0">
              <a:solidFill>
                <a:srgbClr val="CC0000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tr-TR" sz="4600" b="1" dirty="0" smtClean="0">
                <a:solidFill>
                  <a:srgbClr val="FF0000"/>
                </a:solidFill>
                <a:latin typeface="Arial" charset="0"/>
              </a:rPr>
              <a:t>YANIK, SICAK ÇARPMASI VE</a:t>
            </a:r>
          </a:p>
          <a:p>
            <a:pPr algn="ctr">
              <a:buFont typeface="Wingdings" pitchFamily="2" charset="2"/>
              <a:buNone/>
            </a:pPr>
            <a:r>
              <a:rPr lang="tr-TR" sz="4600" b="1" dirty="0" smtClean="0">
                <a:solidFill>
                  <a:srgbClr val="FF0000"/>
                </a:solidFill>
                <a:latin typeface="Arial" charset="0"/>
              </a:rPr>
              <a:t>DONMALARDA İLKYARDIM</a:t>
            </a:r>
            <a:endParaRPr lang="tr-TR" sz="4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Dikdörtgen"/>
          <p:cNvSpPr>
            <a:spLocks noChangeArrowheads="1"/>
          </p:cNvSpPr>
          <p:nvPr/>
        </p:nvSpPr>
        <p:spPr bwMode="auto">
          <a:xfrm>
            <a:off x="1116013" y="3213100"/>
            <a:ext cx="741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5400" dirty="0">
                <a:solidFill>
                  <a:srgbClr val="FF0000"/>
                </a:solidFill>
                <a:latin typeface="Arial" charset="0"/>
              </a:rPr>
              <a:t>YANIKTA </a:t>
            </a:r>
            <a:r>
              <a:rPr lang="tr-TR" sz="5400" dirty="0" smtClean="0">
                <a:solidFill>
                  <a:srgbClr val="FF0000"/>
                </a:solidFill>
                <a:latin typeface="Arial" charset="0"/>
              </a:rPr>
              <a:t>İLKYARDIM</a:t>
            </a:r>
            <a:endParaRPr lang="tr-TR" sz="5400" dirty="0">
              <a:solidFill>
                <a:srgbClr val="FF0000"/>
              </a:solidFill>
            </a:endParaRPr>
          </a:p>
        </p:txBody>
      </p:sp>
      <p:pic>
        <p:nvPicPr>
          <p:cNvPr id="3" name="Picture 2" descr="http://i.milliyet.com.tr/HaberAnaResmi/2008/07/22/fft17_mf754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1971675" cy="2857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857232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YANIKLAR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57224" y="2071678"/>
            <a:ext cx="7429500" cy="4162425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tr-TR" sz="2400" b="1" i="1" dirty="0" smtClean="0">
                <a:solidFill>
                  <a:srgbClr val="FF0000"/>
                </a:solidFill>
                <a:latin typeface="Arial" charset="0"/>
              </a:rPr>
              <a:t>Yanık</a:t>
            </a:r>
            <a:r>
              <a:rPr lang="tr-TR" b="1" i="1" dirty="0" smtClean="0">
                <a:latin typeface="Arial" charset="0"/>
              </a:rPr>
              <a:t>;</a:t>
            </a:r>
            <a:r>
              <a:rPr lang="tr-TR" sz="2400" b="1" dirty="0" smtClean="0">
                <a:latin typeface="Arial" charset="0"/>
              </a:rPr>
              <a:t> derinin herhangi bir  fiziksel ya da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 kimyasal yakıcı maddeye maruz kalması 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sonucu doku bütünlüğünün bozulmasıdır.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endParaRPr lang="tr-TR" sz="2400" b="1" i="1" dirty="0" smtClean="0">
              <a:latin typeface="Arial" charset="0"/>
            </a:endParaRPr>
          </a:p>
          <a:p>
            <a:pPr marL="0" indent="0" eaLnBrk="1" hangingPunct="1">
              <a:lnSpc>
                <a:spcPct val="130000"/>
              </a:lnSpc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>
          <a:xfrm>
            <a:off x="571472" y="1000108"/>
            <a:ext cx="8229600" cy="100013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6000" b="1" dirty="0" smtClean="0">
                <a:solidFill>
                  <a:srgbClr val="FF0000"/>
                </a:solidFill>
                <a:latin typeface="Arial" charset="0"/>
              </a:rPr>
              <a:t>BİLDİRME (112)</a:t>
            </a:r>
          </a:p>
        </p:txBody>
      </p:sp>
      <p:pic>
        <p:nvPicPr>
          <p:cNvPr id="198657" name="Picture 1" descr="C:\Users\berivan\Desktop\ilkyardım\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078334" cy="4595972"/>
          </a:xfrm>
          <a:prstGeom prst="rect">
            <a:avLst/>
          </a:prstGeom>
          <a:noFill/>
        </p:spPr>
      </p:pic>
      <p:pic>
        <p:nvPicPr>
          <p:cNvPr id="5" name="Picture 10" descr="ambul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132856"/>
            <a:ext cx="3071841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>          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YANIK ÇEŞİTLERİ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2276475"/>
            <a:ext cx="7515225" cy="43259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1. Fiziksel yanıklar;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Isı (alev, sıcak nesne) ile oluşan yanıklar, 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Elektrik nedeni ile oluşan yanıklar,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Işın ile oluşan yanıklar,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Sürtünme ile oluşan yanıklar,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Donma sonucu oluşan yanıklar.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2. Kimyasal yanıklar;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Asit  ve alkali madde ile oluşan yanıklar</a:t>
            </a:r>
          </a:p>
          <a:p>
            <a:pPr lvl="2"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</a:pPr>
            <a:endParaRPr lang="tr-TR" sz="240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YANIK DERECELERİ</a:t>
            </a:r>
          </a:p>
        </p:txBody>
      </p:sp>
      <p:pic>
        <p:nvPicPr>
          <p:cNvPr id="376834" name="Picture 2" descr="http://www.hastamiyim.net/wp-content/uploads/2011/11/yanikl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20888"/>
            <a:ext cx="3960440" cy="3960440"/>
          </a:xfrm>
          <a:prstGeom prst="rect">
            <a:avLst/>
          </a:prstGeom>
          <a:noFill/>
        </p:spPr>
      </p:pic>
      <p:pic>
        <p:nvPicPr>
          <p:cNvPr id="798721" name="Picture 1" descr="C:\Users\berivan\Desktop\ilkyardım\yaniklarda-ilkyard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4858469" cy="432048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EczemaIrritantPrimary-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3372" y="857232"/>
            <a:ext cx="3741737" cy="2805113"/>
          </a:xfrm>
          <a:noFill/>
        </p:spPr>
      </p:pic>
      <p:pic>
        <p:nvPicPr>
          <p:cNvPr id="10243" name="Picture 9" descr="04001-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24" y="3643314"/>
            <a:ext cx="3096344" cy="2808288"/>
          </a:xfrm>
          <a:noFill/>
        </p:spPr>
      </p:pic>
      <p:pic>
        <p:nvPicPr>
          <p:cNvPr id="795650" name="Picture 2" descr="http://www.meddefense.com.tr/images/yani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928670"/>
            <a:ext cx="3044910" cy="2664296"/>
          </a:xfrm>
          <a:prstGeom prst="rect">
            <a:avLst/>
          </a:prstGeom>
          <a:noFill/>
        </p:spPr>
      </p:pic>
      <p:pic>
        <p:nvPicPr>
          <p:cNvPr id="795652" name="Picture 4" descr="http://www.ncprc.com/wp-content/uploads/2010/12/third_degree_bur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714752"/>
            <a:ext cx="3744416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04" y="642918"/>
            <a:ext cx="6553200" cy="9255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ISI İLE OLUŞAN YANIKLARDA İLKYARDIM</a:t>
            </a:r>
          </a:p>
        </p:txBody>
      </p:sp>
      <p:pic>
        <p:nvPicPr>
          <p:cNvPr id="371714" name="Picture 2" descr="http://www.hanimlar.com/image/yazi_img/ilkyard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168352" cy="5040560"/>
          </a:xfrm>
          <a:prstGeom prst="rect">
            <a:avLst/>
          </a:prstGeom>
          <a:noFill/>
        </p:spPr>
      </p:pic>
      <p:pic>
        <p:nvPicPr>
          <p:cNvPr id="793601" name="Picture 1" descr="C:\Users\berivan\Desktop\ilkyardım\yanan kiş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628800"/>
            <a:ext cx="4104456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500063"/>
            <a:ext cx="6681788" cy="98425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YANIKLARDA İLKYARDIM</a:t>
            </a:r>
          </a:p>
        </p:txBody>
      </p:sp>
      <p:pic>
        <p:nvPicPr>
          <p:cNvPr id="792577" name="Picture 1" descr="C:\Users\berivan\Desktop\ilkyardım\yani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77" y="2348880"/>
            <a:ext cx="8171747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0" name="Picture 2" descr="C:\Users\berivan\Desktop\ilkyardım\yanık ilkyardımhayı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636" y="1124744"/>
            <a:ext cx="7468756" cy="4367599"/>
          </a:xfrm>
          <a:prstGeom prst="rect">
            <a:avLst/>
          </a:prstGeom>
          <a:noFill/>
        </p:spPr>
      </p:pic>
      <p:sp>
        <p:nvSpPr>
          <p:cNvPr id="6" name="5 Oval"/>
          <p:cNvSpPr/>
          <p:nvPr/>
        </p:nvSpPr>
        <p:spPr>
          <a:xfrm>
            <a:off x="5004048" y="3789040"/>
            <a:ext cx="864096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692150"/>
            <a:ext cx="6034088" cy="86518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YANIKLARDA İLKYARDIM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1" y="1484784"/>
            <a:ext cx="8892480" cy="5184304"/>
          </a:xfrm>
        </p:spPr>
        <p:txBody>
          <a:bodyPr numCol="2">
            <a:normAutofit lnSpcReduction="10000"/>
          </a:bodyPr>
          <a:lstStyle/>
          <a:p>
            <a:pPr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Su toplamış yerler patlatılmaz,</a:t>
            </a:r>
          </a:p>
          <a:p>
            <a:pPr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Yanık üzerine ilaç ya da yanık merhemi vb. hiçbir madde sürülmez,</a:t>
            </a:r>
          </a:p>
          <a:p>
            <a:pPr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Yanığın üzeri temiz bezle örtülür,</a:t>
            </a:r>
          </a:p>
          <a:p>
            <a:pPr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Hasta/yaralının üzeri battaniye ile örtülür,</a:t>
            </a: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Yanık bölgeler birlikte bandaj yapılmaz,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Yanık yüzeyi geniş ve sağlık kuruluşu uzaksa hasta/yaralının kusması yoksa , bilinçliyse ağızdan sıvı verilerek (1lt su-1 çay kaşığı karbonat-1 çay 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kaşığı tuz) sıvı kaybı önlenir, 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Tıbbi yardım istenir (112 ).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714356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KİMYASAL YANIKLARINDA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  <p:pic>
        <p:nvPicPr>
          <p:cNvPr id="4" name="43 Resim" descr="452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295870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0 Resim" descr="452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331236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57148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ELEKTRİK YANIKLARINDA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  <p:pic>
        <p:nvPicPr>
          <p:cNvPr id="365570" name="Picture 2" descr="http://www.safbilgi.com/wp-content/uploads/elektrik-carpma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132856"/>
            <a:ext cx="5328592" cy="4293096"/>
          </a:xfrm>
          <a:prstGeom prst="rect">
            <a:avLst/>
          </a:prstGeom>
          <a:noFill/>
        </p:spPr>
      </p:pic>
      <p:pic>
        <p:nvPicPr>
          <p:cNvPr id="365572" name="Picture 4" descr="http://ilgiliforum.com/resim/2012/09/39/68209_elektrik_neden_carp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2766161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857232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ELEKTRİK YANIKLARINDA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492375"/>
            <a:ext cx="8066087" cy="40386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Hasta/yaralıya </a:t>
            </a:r>
            <a:r>
              <a:rPr lang="tr-TR" sz="2400" b="1" i="1" smtClean="0">
                <a:latin typeface="Arial" charset="0"/>
              </a:rPr>
              <a:t>kesinlikle </a:t>
            </a:r>
            <a:r>
              <a:rPr lang="tr-TR" sz="2400" b="1" smtClean="0">
                <a:latin typeface="Arial" charset="0"/>
              </a:rPr>
              <a:t>su ile müdahale edilmemeli,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Hasta/yaralı hareket ettirilmemeli,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Hasar gören bölgenin üzeri temiz bir bezle örtülmeli,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Tıbbi yardım istenmelidir (112).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</a:pPr>
            <a:endParaRPr lang="tr-TR" sz="24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85794"/>
            <a:ext cx="8229600" cy="925532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KURTARMA (MÜDAHALE)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2071688"/>
            <a:ext cx="4433118" cy="4093616"/>
          </a:xfrm>
        </p:spPr>
        <p:txBody>
          <a:bodyPr>
            <a:normAutofit/>
          </a:bodyPr>
          <a:lstStyle/>
          <a:p>
            <a:pPr algn="just" eaLnBrk="1" hangingPunct="1">
              <a:buFont typeface="Arial" charset="0"/>
              <a:buChar char="•"/>
            </a:pPr>
            <a:r>
              <a:rPr lang="tr-TR" b="1" dirty="0" smtClean="0">
                <a:latin typeface="Arial" charset="0"/>
              </a:rPr>
              <a:t>Kurtarma, olay yerinde hasta/yaralılara yapılan ilk yardım uygulamalarını kapsar. </a:t>
            </a:r>
          </a:p>
          <a:p>
            <a:pPr algn="just" eaLnBrk="1" hangingPunct="1">
              <a:buFont typeface="Arial" charset="0"/>
              <a:buChar char="•"/>
            </a:pPr>
            <a:endParaRPr lang="tr-TR" b="1" dirty="0" smtClean="0">
              <a:latin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tr-TR" b="1" dirty="0" smtClean="0">
                <a:latin typeface="Arial" charset="0"/>
              </a:rPr>
              <a:t>Müdahale olabildiğince hızlı, ancak sakin bir şekilde yapılmalıdır.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</a:rPr>
              <a:t>	 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58370" name="Picture 2" descr="http://t1.gstatic.com/images?q=tbn:ANd9GcRX16ll0T4ajSRPfjsUN0FbJrr3W_cv-GHoH4BWopRupV6vlDs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628800"/>
            <a:ext cx="1819275" cy="2361060"/>
          </a:xfrm>
          <a:prstGeom prst="rect">
            <a:avLst/>
          </a:prstGeom>
          <a:noFill/>
        </p:spPr>
      </p:pic>
      <p:pic>
        <p:nvPicPr>
          <p:cNvPr id="58372" name="Picture 4" descr="http://www.bilgievi.gen.tr/Files/Content/ilk-yardim_nasil_yapilir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0500"/>
            <a:ext cx="3810000" cy="2857500"/>
          </a:xfrm>
          <a:prstGeom prst="rect">
            <a:avLst/>
          </a:prstGeom>
          <a:noFill/>
        </p:spPr>
      </p:pic>
      <p:pic>
        <p:nvPicPr>
          <p:cNvPr id="58374" name="Picture 6" descr="http://t2.gstatic.com/images?q=tbn:ANd9GcTKDdGRVQh_jcXu-qZFOuNa-W-RY4NXtjXPkh8tyJqPzVJ-Z4I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36912"/>
            <a:ext cx="1905000" cy="1373460"/>
          </a:xfrm>
          <a:prstGeom prst="rect">
            <a:avLst/>
          </a:prstGeom>
          <a:noFill/>
        </p:spPr>
      </p:pic>
      <p:pic>
        <p:nvPicPr>
          <p:cNvPr id="58376" name="Picture 8" descr="http://www.saglikvucut.com/uploadfile/2013/1105/201311050712348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445224"/>
            <a:ext cx="5486400" cy="122259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Dikdörtgen"/>
          <p:cNvSpPr>
            <a:spLocks noChangeArrowheads="1"/>
          </p:cNvSpPr>
          <p:nvPr/>
        </p:nvSpPr>
        <p:spPr bwMode="auto">
          <a:xfrm>
            <a:off x="1500166" y="5103674"/>
            <a:ext cx="66246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5400" dirty="0">
                <a:solidFill>
                  <a:srgbClr val="FF0000"/>
                </a:solidFill>
                <a:latin typeface="Arial" charset="0"/>
              </a:rPr>
              <a:t>SICAK ÇARPMASI</a:t>
            </a:r>
            <a:r>
              <a:rPr lang="tr-TR" sz="5400" dirty="0">
                <a:latin typeface="Arial" charset="0"/>
              </a:rPr>
              <a:t/>
            </a:r>
            <a:br>
              <a:rPr lang="tr-TR" sz="5400" dirty="0">
                <a:latin typeface="Arial" charset="0"/>
              </a:rPr>
            </a:br>
            <a:endParaRPr lang="tr-TR" sz="5400" dirty="0"/>
          </a:p>
        </p:txBody>
      </p:sp>
      <p:pic>
        <p:nvPicPr>
          <p:cNvPr id="363522" name="Picture 2" descr="http://2.bp.blogspot.com/-LbMSX0llMpw/T5g8eDi8e0I/AAAAAAAAAQg/VdkOpQQDFJA/s1600/1300014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857232"/>
            <a:ext cx="5715000" cy="41764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>
          <a:xfrm>
            <a:off x="1285852" y="785794"/>
            <a:ext cx="7200900" cy="912812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SICAK ÇARPMASI BELİRTİLERİ</a:t>
            </a:r>
            <a:endParaRPr lang="tr-TR" sz="32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507" name="2 Metin Yer Tutucusu"/>
          <p:cNvSpPr>
            <a:spLocks noGrp="1"/>
          </p:cNvSpPr>
          <p:nvPr>
            <p:ph type="body" sz="half" idx="1"/>
          </p:nvPr>
        </p:nvSpPr>
        <p:spPr>
          <a:xfrm>
            <a:off x="785813" y="2924175"/>
            <a:ext cx="4038600" cy="3576638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Adale krampları,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Güçsüzlük, yorgunluk,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Baş dönmesi,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Davranış bozukluğu,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smtClean="0">
                <a:latin typeface="Arial" charset="0"/>
              </a:rPr>
              <a:t>	sinirlilik,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Solgun ve sıcak deri,</a:t>
            </a:r>
          </a:p>
        </p:txBody>
      </p:sp>
      <p:sp>
        <p:nvSpPr>
          <p:cNvPr id="21508" name="3 İçerik Yer Tutucusu"/>
          <p:cNvSpPr>
            <a:spLocks noGrp="1"/>
          </p:cNvSpPr>
          <p:nvPr>
            <p:ph sz="half" idx="2"/>
          </p:nvPr>
        </p:nvSpPr>
        <p:spPr>
          <a:xfrm>
            <a:off x="4786313" y="2492375"/>
            <a:ext cx="4357687" cy="4079875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Bol terleme (daha sonra azalır),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Mide krampları, kusma, bulantı,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Bilinç kaybı, hayal görme,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Hızlı nabız.</a:t>
            </a:r>
            <a:endParaRPr lang="tr-TR" sz="240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836613"/>
            <a:ext cx="6092825" cy="9064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SICAK ÇARPMASINDA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 İLKYARDIM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133600"/>
            <a:ext cx="8208963" cy="41036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tr-TR" sz="320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Hasta serin ve havadar bir yere alınır,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Hasta/ yaralının giysileri çıkarılır,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Hasta/yaralı sırt üstü yatırılıp, kol ve  bacakları yükseltilir.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Hasta/yaralının bilinci açıksa, bulantısı yoksa sıvı ve tuz kaybını gidermek için 1 lt. su, 1 çay kaşığı karbonat, 1 çay kaşığı tuz karışımlı sıvı ya da soda/maden suyu verilir.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Dikdörtgen"/>
          <p:cNvSpPr>
            <a:spLocks noChangeArrowheads="1"/>
          </p:cNvSpPr>
          <p:nvPr/>
        </p:nvSpPr>
        <p:spPr bwMode="auto">
          <a:xfrm>
            <a:off x="1785918" y="5214950"/>
            <a:ext cx="5572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5400" dirty="0">
                <a:solidFill>
                  <a:srgbClr val="FF0000"/>
                </a:solidFill>
                <a:latin typeface="Arial" charset="0"/>
              </a:rPr>
              <a:t>DONMALAR</a:t>
            </a:r>
            <a:endParaRPr lang="tr-TR" sz="5400" dirty="0">
              <a:solidFill>
                <a:srgbClr val="FF0000"/>
              </a:solidFill>
            </a:endParaRPr>
          </a:p>
        </p:txBody>
      </p:sp>
      <p:pic>
        <p:nvPicPr>
          <p:cNvPr id="356356" name="Picture 4" descr="http://kardelenmtsk.com/icerik/uploads/2013/07/donan-ad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4561593" cy="45365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DONMA DERECELERİ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773238"/>
            <a:ext cx="6912694" cy="48180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   I.Derece Donma</a:t>
            </a:r>
          </a:p>
          <a:p>
            <a:pPr eaLnBrk="1" hangingPunct="1">
              <a:buClr>
                <a:srgbClr val="FF1F1F"/>
              </a:buClr>
              <a:buFontTx/>
              <a:buNone/>
            </a:pPr>
            <a:r>
              <a:rPr lang="tr-TR" sz="2400" b="1" dirty="0" smtClean="0">
                <a:latin typeface="Arial" charset="0"/>
              </a:rPr>
              <a:t>   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29700" name="68 Resim" descr="get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356992"/>
            <a:ext cx="4170497" cy="271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64 Resim" descr="68050748_402bb05f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3591687" cy="26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DONMA DERECELERİ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10" y="1643050"/>
            <a:ext cx="4143375" cy="5013325"/>
          </a:xfrm>
        </p:spPr>
        <p:txBody>
          <a:bodyPr/>
          <a:lstStyle/>
          <a:p>
            <a:pPr eaLnBrk="1" hangingPunct="1">
              <a:buClr>
                <a:srgbClr val="FF1F1F"/>
              </a:buClr>
              <a:buFontTx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rgbClr val="FF1F1F"/>
              </a:buClr>
              <a:buFontTx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   II. Derece Donma</a:t>
            </a:r>
          </a:p>
        </p:txBody>
      </p:sp>
      <p:pic>
        <p:nvPicPr>
          <p:cNvPr id="30724" name="65 Resim" descr="gel2s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643182"/>
            <a:ext cx="396044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1" name="Picture 1" descr="C:\Users\berivan\Desktop\ilkyardım\2.derece donm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643182"/>
            <a:ext cx="3312368" cy="393305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400" b="1" dirty="0" smtClean="0">
                <a:solidFill>
                  <a:srgbClr val="FF0000"/>
                </a:solidFill>
                <a:latin typeface="Comic Sans MS" pitchFamily="66" charset="0"/>
              </a:rPr>
              <a:t>DONMA DERECELERİ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844824"/>
            <a:ext cx="3816350" cy="4530725"/>
          </a:xfrm>
        </p:spPr>
        <p:txBody>
          <a:bodyPr/>
          <a:lstStyle/>
          <a:p>
            <a:pPr eaLnBrk="1" hangingPunct="1">
              <a:buClr>
                <a:srgbClr val="FF1F1F"/>
              </a:buClr>
              <a:buFontTx/>
              <a:buNone/>
            </a:pPr>
            <a:endParaRPr lang="tr-TR" sz="2000" b="1" dirty="0" smtClean="0">
              <a:latin typeface="Comic Sans MS" pitchFamily="66" charset="0"/>
            </a:endParaRPr>
          </a:p>
          <a:p>
            <a:pPr eaLnBrk="1" hangingPunct="1">
              <a:buClr>
                <a:srgbClr val="FF1F1F"/>
              </a:buClr>
              <a:buFontTx/>
              <a:buNone/>
            </a:pP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III.Derece Donma</a:t>
            </a:r>
          </a:p>
          <a:p>
            <a:pPr eaLnBrk="1" hangingPunct="1">
              <a:buClr>
                <a:srgbClr val="FF1F1F"/>
              </a:buClr>
              <a:buFontTx/>
              <a:buNone/>
            </a:pPr>
            <a:r>
              <a:rPr lang="tr-TR" sz="2400" b="1" dirty="0" smtClean="0">
                <a:latin typeface="Arial" charset="0"/>
              </a:rPr>
              <a:t>    </a:t>
            </a:r>
          </a:p>
          <a:p>
            <a:pPr eaLnBrk="1" hangingPunct="1">
              <a:buClr>
                <a:srgbClr val="FF1F1F"/>
              </a:buClr>
              <a:buNone/>
            </a:pPr>
            <a:endParaRPr lang="tr-TR" sz="2000" b="1" dirty="0" smtClean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000" b="1" dirty="0" smtClean="0">
              <a:latin typeface="Comic Sans MS" pitchFamily="66" charset="0"/>
            </a:endParaRPr>
          </a:p>
        </p:txBody>
      </p:sp>
      <p:pic>
        <p:nvPicPr>
          <p:cNvPr id="352258" name="Picture 2" descr="http://www.outdoorhaber.com/wp-content/uploads/2012/02/donmus_e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924944"/>
            <a:ext cx="3001516" cy="3416796"/>
          </a:xfrm>
          <a:prstGeom prst="rect">
            <a:avLst/>
          </a:prstGeom>
          <a:noFill/>
        </p:spPr>
      </p:pic>
      <p:pic>
        <p:nvPicPr>
          <p:cNvPr id="777217" name="Picture 1" descr="C:\Users\berivan\Desktop\ilkyardım\donma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3168352" cy="3383285"/>
          </a:xfrm>
          <a:prstGeom prst="rect">
            <a:avLst/>
          </a:prstGeom>
          <a:noFill/>
        </p:spPr>
      </p:pic>
      <p:pic>
        <p:nvPicPr>
          <p:cNvPr id="777218" name="Picture 2" descr="C:\Users\berivan\Desktop\ilkyardım\donm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075" y="2924944"/>
            <a:ext cx="2609850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DONMALARDA İLKYARDIM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4744"/>
            <a:ext cx="9144000" cy="5538837"/>
          </a:xfrm>
        </p:spPr>
        <p:txBody>
          <a:bodyPr numCol="2">
            <a:normAutofit fontScale="92500"/>
          </a:bodyPr>
          <a:lstStyle/>
          <a:p>
            <a:pPr eaLnBrk="1" hangingPunct="1">
              <a:buClr>
                <a:srgbClr val="CC0000"/>
              </a:buClr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Hasta/yaralı ılık bir ortama alınarak  soğukla teması kesilir,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Hasta/yaralı sakinleştirilir, kesin istirahata alınır, hareket ettirilmez,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Kuru giysiler giydirilir,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Ağızdan sıcak içecekler verilir,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Su toplamış bölgeler patlatılmaz, üstü temiz bezlerle örtülür,</a:t>
            </a:r>
          </a:p>
          <a:p>
            <a:pPr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Donuk bölge ovulmaz, kendi kendine ısınması sağlanır,</a:t>
            </a:r>
          </a:p>
          <a:p>
            <a:pPr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Isınma işleminden sonra hala hissizlik varsa bezle bandaj yapılır,</a:t>
            </a:r>
          </a:p>
          <a:p>
            <a:pPr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El ve ayaklar bulunduğu/doğal pozisyonda tutulur (yumruk yapılmış eller açılmaz vb.) ve yukarı kaldırılır,</a:t>
            </a:r>
          </a:p>
          <a:p>
            <a:pPr>
              <a:lnSpc>
                <a:spcPct val="12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Tıbbi yardım için 112 aranır.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14479" cy="66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500174"/>
            <a:ext cx="8429625" cy="36718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tr-TR" sz="48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KIRIK, ÇIKIK VE BURKULMALARDA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5400" b="1" dirty="0" smtClean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229600" cy="108108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KIRIKLAR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196752"/>
            <a:ext cx="8316912" cy="5301208"/>
          </a:xfrm>
          <a:noFill/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tr-TR" sz="2400" b="1" i="1" dirty="0" smtClean="0">
                <a:solidFill>
                  <a:srgbClr val="FF0000"/>
                </a:solidFill>
                <a:latin typeface="Arial" charset="0"/>
              </a:rPr>
              <a:t>Kırık</a:t>
            </a:r>
            <a:r>
              <a:rPr lang="tr-TR" sz="2400" b="1" i="1" dirty="0" smtClean="0">
                <a:latin typeface="Arial" charset="0"/>
              </a:rPr>
              <a:t>; </a:t>
            </a:r>
            <a:r>
              <a:rPr lang="tr-TR" sz="2400" b="1" dirty="0" smtClean="0">
                <a:latin typeface="Arial" charset="0"/>
              </a:rPr>
              <a:t>k</a:t>
            </a:r>
            <a:r>
              <a:rPr lang="tr-TR" sz="2200" b="1" dirty="0" smtClean="0">
                <a:latin typeface="Arial" charset="0"/>
              </a:rPr>
              <a:t>emik bütünlüğünün bozulmasıdır. Kırıklar,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darbe sonucu ya da kendiliğinden oluşabilir.</a:t>
            </a:r>
            <a:endParaRPr lang="tr-TR" sz="2400" b="1" dirty="0" smtClean="0">
              <a:latin typeface="Arial" charset="0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Kırık Çeşitleri</a:t>
            </a:r>
          </a:p>
          <a:p>
            <a:pPr marL="609600" indent="-609600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200" b="1" dirty="0" smtClean="0">
                <a:solidFill>
                  <a:srgbClr val="FF0000"/>
                </a:solidFill>
                <a:latin typeface="Arial" charset="0"/>
              </a:rPr>
              <a:t>1. Kapalı kırık</a:t>
            </a:r>
            <a:r>
              <a:rPr lang="tr-TR" sz="2200" b="1" dirty="0" smtClean="0">
                <a:latin typeface="Arial" charset="0"/>
              </a:rPr>
              <a:t>: Kemik bütünlüğü bozulmuştur. Ancak deri sağlamdır.</a:t>
            </a:r>
          </a:p>
          <a:p>
            <a:pPr marL="609600" indent="-609600"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marL="609600" indent="-609600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200" b="1" dirty="0" smtClean="0">
                <a:solidFill>
                  <a:srgbClr val="FF0000"/>
                </a:solidFill>
                <a:latin typeface="Arial" charset="0"/>
              </a:rPr>
              <a:t>2. Açık kırık</a:t>
            </a:r>
            <a:r>
              <a:rPr lang="tr-TR" sz="2200" b="1" dirty="0" smtClean="0">
                <a:latin typeface="Arial" charset="0"/>
              </a:rPr>
              <a:t>: Deri bütünlüğü bozulmuştur. Kemik uçları </a:t>
            </a:r>
          </a:p>
          <a:p>
            <a:pPr marL="609600" indent="-609600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	dışarı çıkabilir, kanama ve enfeksiyon riski vardır.</a:t>
            </a:r>
          </a:p>
          <a:p>
            <a:pPr marL="609600" indent="-609600"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246786" name="Picture 2" descr="http://www.trekist.com/bilgi/dogadailkyardim2_clip_image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25144"/>
            <a:ext cx="5276850" cy="213285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928670"/>
            <a:ext cx="7054850" cy="159386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İLKYARDIMCININ MÜDAHALE İLE İLGİLİ ÖNCELİKLE YAPMASI GEREKENLER</a:t>
            </a:r>
            <a:r>
              <a:rPr lang="tr-TR" sz="30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000" b="1" dirty="0" smtClean="0">
                <a:solidFill>
                  <a:srgbClr val="CC0000"/>
                </a:solidFill>
                <a:latin typeface="Arial" charset="0"/>
              </a:rPr>
            </a:br>
            <a:endParaRPr lang="tr-TR" sz="3000" b="1" dirty="0" smtClean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492375"/>
            <a:ext cx="8137525" cy="41052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Hasta/yaralıların durumu değerlendirilip </a:t>
            </a:r>
            <a:r>
              <a:rPr lang="tr-TR" sz="2200" b="1" dirty="0" smtClean="0">
                <a:solidFill>
                  <a:srgbClr val="FF0000"/>
                </a:solidFill>
                <a:latin typeface="Arial" charset="0"/>
              </a:rPr>
              <a:t>(ABC)</a:t>
            </a:r>
            <a:r>
              <a:rPr lang="tr-TR" sz="2200" b="1" dirty="0" smtClean="0">
                <a:latin typeface="Arial" charset="0"/>
              </a:rPr>
              <a:t>,</a:t>
            </a:r>
            <a:r>
              <a:rPr lang="tr-TR" sz="2200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	öncelikli müdahale edilecekler belirlenir,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korku ve endişeleri giderilir,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Hasta/yaralıya müdahalede yardımcı olacak kişiler organize edilir,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durumunun ağırlaşmasını önlemek için mevcut olanaklar ile gerekli müdahalelerde bulunulur,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0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6 Resim" descr="kırı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25" y="1293813"/>
            <a:ext cx="6215063" cy="49720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8229600" cy="8636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KIRIKLAR</a:t>
            </a: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071688"/>
            <a:ext cx="7575550" cy="4530725"/>
          </a:xfrm>
          <a:noFill/>
        </p:spPr>
        <p:txBody>
          <a:bodyPr/>
          <a:lstStyle/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Belirtiler;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Hareketle artan ağrı,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Şekil bozukluğu, 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Hareket kaybı,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Şişlik ve kanama nedeniyle morarma.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857232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KIRIĞIN YOL AÇABİLECEĞİ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OLUMSUZ DURUMLAR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85813" y="2071688"/>
            <a:ext cx="8358187" cy="4530725"/>
          </a:xfrm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Kırık yanındaki damar, sinir, kaslarda yaralanma ve sıkışma,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Kırık bölgede nabız alınamaması, solukluk, soğukluk,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Parçalı kırıklarda kanamaya bağlı şok görülebilir.</a:t>
            </a:r>
          </a:p>
          <a:p>
            <a:pPr eaLnBrk="1" hangingPunct="1">
              <a:lnSpc>
                <a:spcPct val="160000"/>
              </a:lnSpc>
              <a:buFont typeface="Wingdings" pitchFamily="2" charset="2"/>
              <a:buChar char="Ø"/>
            </a:pPr>
            <a:endParaRPr lang="tr-TR" sz="24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9275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KIRIKLARDA İLKYARDIM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205038"/>
            <a:ext cx="8459787" cy="4652962"/>
          </a:xfrm>
          <a:noFill/>
        </p:spPr>
        <p:txBody>
          <a:bodyPr/>
          <a:lstStyle/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Hayatı tehdit eden yaralanmalara öncelik verilir,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Hasta/yaralı hareket ettirilmez, sıcak tutulur,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Kol etkilenmişse yüzük, saat vb. eşyalar çıkarılır,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Kırık şüphesi olan bölge ani hareketlerden kaçınılarak sopa, karton, tahta gibi sert malzemelerle (</a:t>
            </a:r>
            <a:r>
              <a:rPr lang="tr-TR" sz="2200" b="1" i="1" smtClean="0">
                <a:latin typeface="Arial" charset="0"/>
              </a:rPr>
              <a:t>atel)</a:t>
            </a:r>
            <a:r>
              <a:rPr lang="tr-TR" sz="2200" b="1" smtClean="0">
                <a:latin typeface="Arial" charset="0"/>
              </a:rPr>
              <a:t> komşu alt ve üst eklemleri içine alacak şekilde tespit edilir/sabitlenir. </a:t>
            </a:r>
          </a:p>
          <a:p>
            <a:pPr eaLnBrk="1" hangingPunct="1">
              <a:lnSpc>
                <a:spcPct val="190000"/>
              </a:lnSpc>
              <a:buClr>
                <a:schemeClr val="tx2"/>
              </a:buClr>
              <a:buFont typeface="Wingdings" pitchFamily="2" charset="2"/>
              <a:buChar char="q"/>
            </a:pPr>
            <a:endParaRPr lang="tr-TR" sz="24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KIRIKLARDA İLKYARDIM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276475"/>
            <a:ext cx="8459787" cy="4176713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Açık kırıklarda; tespitten önce yara üzeri bezle kapatılır,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Kırık bölgede sık aralıklarla  nabız ve vücut ısısı kontrol edilir,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Tespit ve sargı yapılırken parmaklar görünecek şekilde açıkta bırakılır. Böylece parmaklarda derinin rengi ve ısısı kontrol edilir,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Kırık kol ve bacaklar yukarıda tutulur,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smtClean="0">
                <a:latin typeface="Arial" charset="0"/>
              </a:rPr>
              <a:t>Tıbbi yardım istenir (112).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endParaRPr lang="tr-TR" sz="24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500063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BURKULMALAR</a:t>
            </a:r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276475"/>
            <a:ext cx="4886325" cy="4090988"/>
          </a:xfrm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400" b="1" i="1" dirty="0" smtClean="0">
                <a:latin typeface="Arial" charset="0"/>
              </a:rPr>
              <a:t>Burkulma</a:t>
            </a:r>
            <a:r>
              <a:rPr lang="tr-TR" sz="2400" b="1" dirty="0" smtClean="0">
                <a:latin typeface="Arial" charset="0"/>
              </a:rPr>
              <a:t>; zorlama sonucu, eklem yüzeylerinin anlık olarak ayrılmasıdır. 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i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Belirtiler;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Burkulan bölgede ağrı,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Kızarıklık,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Şişlik,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İşlev kaybı. </a:t>
            </a:r>
          </a:p>
        </p:txBody>
      </p:sp>
      <p:pic>
        <p:nvPicPr>
          <p:cNvPr id="11268" name="Picture 5" descr="C:\Users\elift\Desktop\Res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276475"/>
            <a:ext cx="28797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        BURKULMALARDA İLKYARDIM</a:t>
            </a:r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556792"/>
            <a:ext cx="4248150" cy="530120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Burkulan eklem sıkıştırıcı bir bandajla tespit edilir,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Şişliği azaltmak için bölge yukarı kaldırılır,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Hareket ettirilmez,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Tıbbi yardım istenir (112).</a:t>
            </a:r>
          </a:p>
          <a:p>
            <a:pPr eaLnBrk="1" hangingPunct="1">
              <a:lnSpc>
                <a:spcPct val="120000"/>
              </a:lnSpc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239618" name="Picture 2" descr="http://img.blogcu.com/uploads/nizam23_EKL9-2-a-custom;size_446,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12776"/>
            <a:ext cx="4536504" cy="500211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ÇIKIKLAR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484784"/>
            <a:ext cx="5238750" cy="45847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i="1" dirty="0" smtClean="0">
                <a:latin typeface="Arial" charset="0"/>
              </a:rPr>
              <a:t>Çıkık</a:t>
            </a:r>
            <a:r>
              <a:rPr lang="tr-TR" sz="2400" b="1" dirty="0" smtClean="0">
                <a:latin typeface="Arial" charset="0"/>
              </a:rPr>
              <a:t>; e</a:t>
            </a:r>
            <a:r>
              <a:rPr lang="tr-TR" sz="2300" b="1" dirty="0" smtClean="0">
                <a:latin typeface="Arial" charset="0"/>
              </a:rPr>
              <a:t>klem yüzeylerinin kalıcı olarak ayrılmasıdır.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300" b="1" dirty="0" smtClean="0">
                <a:latin typeface="Arial" charset="0"/>
              </a:rPr>
              <a:t>	Çıkık kendiliğinden normal konuma dönemez</a:t>
            </a:r>
            <a:r>
              <a:rPr lang="tr-TR" sz="2400" b="1" dirty="0" smtClean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Belirtiler;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Yoğun ağrı,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Kızarıklık, şişlik,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İşlev kaybı,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Eklem bozukluğu.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13316" name="Picture 6" descr="C:\Users\elift\Desktop\Resi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398888"/>
            <a:ext cx="3744912" cy="24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4" name="Picture 2" descr="http://2.bp.blogspot.com/-OwAr15G_-bk/UaD5v7GOHJI/AAAAAAAAAIo/pafs-scn37o/s1600/cikiktir-o-kirik-olsa-duramazd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264024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57166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ÇIKIKTA İLKYARDIM</a:t>
            </a:r>
            <a:r>
              <a:rPr lang="tr-TR" sz="3200" dirty="0" smtClean="0">
                <a:latin typeface="Arial" charset="0"/>
              </a:rPr>
              <a:t/>
            </a:r>
            <a:br>
              <a:rPr lang="tr-TR" sz="3200" dirty="0" smtClean="0">
                <a:latin typeface="Arial" charset="0"/>
              </a:rPr>
            </a:br>
            <a:endParaRPr lang="tr-TR" sz="3200" dirty="0" smtClean="0">
              <a:latin typeface="Arial" charset="0"/>
            </a:endParaRP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1643050"/>
            <a:ext cx="5032375" cy="5214950"/>
          </a:xfrm>
          <a:noFill/>
        </p:spPr>
        <p:txBody>
          <a:bodyPr/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Eklem bulunduğu şekilde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300" b="1" dirty="0" smtClean="0">
                <a:latin typeface="Arial" charset="0"/>
              </a:rPr>
              <a:t>	tespit edilir,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Çıkık yerine oturtulmaya çalışılmaz,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Hasta/ yaralıya ağızdan hiçbir şey verilmez,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Bölgede  nabız, deri rengi ve ısısı kontrol edilir,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Tıbbi yardım istenir (112).</a:t>
            </a:r>
          </a:p>
        </p:txBody>
      </p:sp>
      <p:pic>
        <p:nvPicPr>
          <p:cNvPr id="217093" name="81 Resim" descr="468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286256"/>
            <a:ext cx="3390651" cy="230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8113" name="Picture 1" descr="C:\Users\berivan\Desktop\Resi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357298"/>
            <a:ext cx="3240360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692696"/>
            <a:ext cx="6861175" cy="863600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KOL VE KÖPRÜCÜK KEMİĞİ TESPİTİ</a:t>
            </a:r>
          </a:p>
        </p:txBody>
      </p:sp>
      <p:pic>
        <p:nvPicPr>
          <p:cNvPr id="333826" name="Picture 2" descr="https://encrypted-tbn0.gstatic.com/images?q=tbn:ANd9GcRErBcg9gIseH5_z_VRr8bGC_HgM8VO8ch9aNHKhPbadQtfZ-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816424" cy="5095587"/>
          </a:xfrm>
          <a:prstGeom prst="rect">
            <a:avLst/>
          </a:prstGeom>
          <a:noFill/>
        </p:spPr>
      </p:pic>
      <p:pic>
        <p:nvPicPr>
          <p:cNvPr id="333828" name="Picture 4" descr="http://atakansurucukursu.com/images/slider-upload/images/k%C4%B1r%C4%B1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564904"/>
            <a:ext cx="2900164" cy="324036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1142984"/>
            <a:ext cx="7054850" cy="135732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100" b="1" dirty="0" smtClean="0">
                <a:solidFill>
                  <a:srgbClr val="FF0000"/>
                </a:solidFill>
                <a:latin typeface="Arial" charset="0"/>
              </a:rPr>
              <a:t>İLKYARDIMCININ MÜDAHALE İLE İLGİLİ ÖNCELİKLE YAPMASI GEREKENLER</a:t>
            </a:r>
            <a:r>
              <a:rPr lang="tr-TR" sz="30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000" b="1" dirty="0" smtClean="0">
                <a:solidFill>
                  <a:srgbClr val="CC0000"/>
                </a:solidFill>
                <a:latin typeface="Arial" charset="0"/>
              </a:rPr>
            </a:br>
            <a:endParaRPr lang="tr-TR" sz="3000" b="1" dirty="0" smtClean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844675"/>
            <a:ext cx="7920037" cy="4537075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000" b="1" dirty="0" smtClean="0"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Kırıklara yerinde müdahale edilir,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 sıcak tutulur,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yarasını görmesi engellenir,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Hasta/yaralıyı hareket ettirmeden müdahale yapılır,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en uygun yöntemlerle, en yakın sağlık kuruluşuna sevki sağlanır (112).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(*) </a:t>
            </a:r>
            <a:r>
              <a:rPr lang="tr-TR" sz="2200" b="1" dirty="0" smtClean="0">
                <a:latin typeface="Arial" charset="0"/>
              </a:rPr>
              <a:t>Ağır H/Y hayati tehlikede olmadığı sürece asla yerinden hareket ettirilmemelidir!</a:t>
            </a:r>
          </a:p>
          <a:p>
            <a:pPr eaLnBrk="1" hangingPunct="1">
              <a:buFont typeface="Wingdings" pitchFamily="2" charset="2"/>
              <a:buNone/>
            </a:pPr>
            <a:endParaRPr lang="tr-TR" sz="20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DİRSEK KIRIĞI TESPİTİ</a:t>
            </a:r>
          </a:p>
        </p:txBody>
      </p:sp>
      <p:pic>
        <p:nvPicPr>
          <p:cNvPr id="321537" name="Picture 1" descr="C:\Users\admin\Desktop\EKL10-8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056784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714356"/>
            <a:ext cx="7308850" cy="11430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KOL ASKISI İLE ÖN KOL, BİLEK VE EL TESPİTİ</a:t>
            </a:r>
          </a:p>
        </p:txBody>
      </p:sp>
      <p:pic>
        <p:nvPicPr>
          <p:cNvPr id="228354" name="Picture 2" descr="http://images.saglikbilgisi.gen.tr/img/krklardaateleal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3240359" cy="4608512"/>
          </a:xfrm>
          <a:prstGeom prst="rect">
            <a:avLst/>
          </a:prstGeom>
          <a:noFill/>
        </p:spPr>
      </p:pic>
      <p:pic>
        <p:nvPicPr>
          <p:cNvPr id="757762" name="Picture 2" descr="http://www.trekist.com/bilgi/dogadailkyardim2_clip_image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3810000" cy="42576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0"/>
            <a:ext cx="6862763" cy="93503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KALÇA KEMİĞİ KIRIĞI TESPİTİ</a:t>
            </a:r>
          </a:p>
        </p:txBody>
      </p:sp>
      <p:pic>
        <p:nvPicPr>
          <p:cNvPr id="756738" name="Picture 2" descr="http://www.istanbulu-seviyorum.org/e-kitaplik/afet-kitab%C4%B1/TKtpIY6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61615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8-20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509120"/>
            <a:ext cx="9144000" cy="23488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14290"/>
            <a:ext cx="7458075" cy="76993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UYLUK KEMİĞİ KIRIĞI TESPİTİ</a:t>
            </a:r>
          </a:p>
        </p:txBody>
      </p:sp>
      <p:pic>
        <p:nvPicPr>
          <p:cNvPr id="755714" name="Picture 2" descr="http://kardelenmtsk.com/icerik/uploads/2013/07/kirik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861048"/>
            <a:ext cx="6120680" cy="2996952"/>
          </a:xfrm>
          <a:prstGeom prst="rect">
            <a:avLst/>
          </a:prstGeom>
          <a:noFill/>
        </p:spPr>
      </p:pic>
      <p:pic>
        <p:nvPicPr>
          <p:cNvPr id="5" name="Picture 5" descr="8-21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8388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42938"/>
            <a:ext cx="7470775" cy="84137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DİZ KAPAĞI KIRIĞI TESPİTİ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198562" y="2132856"/>
          <a:ext cx="6973837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4" name="Bit Eşlem Resmi" r:id="rId3" imgW="3180952" imgH="1267002" progId="PBrush">
                  <p:embed/>
                </p:oleObj>
              </mc:Choice>
              <mc:Fallback>
                <p:oleObj name="Bit Eşlem Resmi" r:id="rId3" imgW="3180952" imgH="1267002" progId="PBrush">
                  <p:embed/>
                  <p:pic>
                    <p:nvPicPr>
                      <p:cNvPr id="0" name="Picture 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562" y="2132856"/>
                        <a:ext cx="6973837" cy="4176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214290"/>
            <a:ext cx="7772400" cy="1143000"/>
          </a:xfrm>
        </p:spPr>
        <p:txBody>
          <a:bodyPr>
            <a:norm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KAVAL /AYAK BİLEĞİNİN TESPİTİ</a:t>
            </a:r>
          </a:p>
        </p:txBody>
      </p:sp>
      <p:pic>
        <p:nvPicPr>
          <p:cNvPr id="431106" name="Picture 2" descr="http://www.kadinlar.tc/wp-content/uploads/2012/05/c%C4%B1k%C4%B1klarda-ilkyard%C4%B1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256"/>
            <a:ext cx="6048672" cy="2368303"/>
          </a:xfrm>
          <a:prstGeom prst="rect">
            <a:avLst/>
          </a:prstGeom>
          <a:noFill/>
        </p:spPr>
      </p:pic>
      <p:pic>
        <p:nvPicPr>
          <p:cNvPr id="5" name="Picture 4" descr="8-27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285861"/>
            <a:ext cx="8143932" cy="30459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>
          <a:xfrm>
            <a:off x="714348" y="1714488"/>
            <a:ext cx="7858125" cy="2881313"/>
          </a:xfrm>
        </p:spPr>
        <p:txBody>
          <a:bodyPr/>
          <a:lstStyle/>
          <a:p>
            <a:pPr algn="ctr"/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BİLİNÇ BOZUKLUKLARINDA </a:t>
            </a:r>
            <a:br>
              <a:rPr lang="tr-TR" sz="54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620688"/>
            <a:ext cx="6265862" cy="144016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3600" b="1" dirty="0" smtClean="0">
                <a:solidFill>
                  <a:srgbClr val="FF0000"/>
                </a:solidFill>
                <a:latin typeface="Arial" charset="0"/>
              </a:rPr>
              <a:t>BİLİNÇ BOZUKLUĞU/KAYBI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997200"/>
            <a:ext cx="7920037" cy="36718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Beynin normal fonksiyonlarındaki bir aksama sonucu, uyku halinden başlayarak, hiçbir uyarıya cevap vermeme haline kadar giden,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bilincin </a:t>
            </a:r>
            <a:r>
              <a:rPr lang="tr-TR" sz="2400" b="1" dirty="0" smtClean="0">
                <a:latin typeface="Arial" charset="0"/>
              </a:rPr>
              <a:t>kısmen ya da tamamen kaybedilmesi durumudur.</a:t>
            </a:r>
            <a:endParaRPr lang="tr-TR" sz="24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396044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BAYILMA/SENKOP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268760"/>
            <a:ext cx="3960440" cy="5976664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sz="2400" b="1" i="1" dirty="0" smtClean="0">
                <a:solidFill>
                  <a:srgbClr val="FF0000"/>
                </a:solidFill>
                <a:latin typeface="Arial" charset="0"/>
              </a:rPr>
              <a:t>Bayılma (</a:t>
            </a:r>
            <a:r>
              <a:rPr lang="tr-TR" sz="2400" b="1" i="1" dirty="0" err="1" smtClean="0">
                <a:solidFill>
                  <a:srgbClr val="FF0000"/>
                </a:solidFill>
                <a:latin typeface="Arial" charset="0"/>
              </a:rPr>
              <a:t>Senkop</a:t>
            </a:r>
            <a:r>
              <a:rPr lang="tr-TR" sz="2400" b="1" i="1" dirty="0" smtClean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b="1" dirty="0" smtClean="0">
                <a:latin typeface="Arial" charset="0"/>
              </a:rPr>
              <a:t>     </a:t>
            </a:r>
            <a:r>
              <a:rPr lang="tr-TR" b="1" dirty="0" smtClean="0">
                <a:latin typeface="Arial" charset="0"/>
              </a:rPr>
              <a:t>B</a:t>
            </a:r>
            <a:r>
              <a:rPr lang="tr-TR" sz="2400" b="1" dirty="0" smtClean="0">
                <a:latin typeface="Arial" charset="0"/>
              </a:rPr>
              <a:t>eyne giden kan akışının azalması sonucu oluşan </a:t>
            </a:r>
            <a:r>
              <a:rPr lang="tr-TR" sz="2400" b="1" u="sng" dirty="0" smtClean="0">
                <a:solidFill>
                  <a:srgbClr val="FF0000"/>
                </a:solidFill>
                <a:latin typeface="Arial" charset="0"/>
              </a:rPr>
              <a:t>kısa süreli</a:t>
            </a:r>
            <a:r>
              <a:rPr lang="tr-TR" sz="2400" b="1" dirty="0" smtClean="0">
                <a:latin typeface="Arial" charset="0"/>
              </a:rPr>
              <a:t>, yüzeysel ve geçici bilinç kaybıdır.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Bayılma nedenleri: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Korku, aşırı heyecan,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Sıcak, yorgunluk,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Kapalı ortam, kirli hava,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Aniden ayağa kalkma,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Kan şekerinin düşmesi,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Şiddetli enfeksiyonlar,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   </a:t>
            </a:r>
            <a:endParaRPr lang="tr-TR" sz="2400" b="1" dirty="0" smtClean="0"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11960" y="1196752"/>
            <a:ext cx="4932040" cy="533308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tr-TR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Koma: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Yutkunma, öksürük gibi reflekslerin ve dıştan gelen uyarılara karşı tepkinin azalması ya da yok olması ile ortaya çıkan </a:t>
            </a:r>
            <a:r>
              <a:rPr kumimoji="0" lang="tr-T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uzun süreli bilinç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kaybıdır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Koma nedenleri: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Düşme ya da şiddetli darbe, kafa travmaları,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Zehirlenmeler,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Şeker hastalığı,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Aşırı alkol, uyuşturucu kullanımı,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Havale vb. ateşli hastalıklar,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Karaciğer hastalıkları. 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46463" y="214290"/>
            <a:ext cx="5697537" cy="109378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KOMA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2856"/>
            <a:ext cx="4139952" cy="472514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Bayılma belirtileri: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solidFill>
                <a:srgbClr val="DD0F45"/>
              </a:solidFill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Baş dönmesi, baygınlık, yere düşme,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Bacaklarda uyuşma, bilinçte bulanıklık,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Yüzde solgunluk,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Üşüme, terleme,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Hızlı ve zayıf nabız.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4" name="Picture 1" descr="C:\Users\admin\Desktop\2dvts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3384376" cy="2736304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004048" y="1772816"/>
            <a:ext cx="3888432" cy="50851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Koma belirtileri: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Yutkunma, öksürük vb. tepkilerin kaybolması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Sesli ve ağrılı uyarılara cevap vermeme hali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İdrar ve dışkı kontrolünün  kaybolması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baristuncer.net/wp-content/uploads/2014/05/%C4%B0LK-YARDI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8496944" cy="47525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571480"/>
            <a:ext cx="7150100" cy="8636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BAYILMALARDA İLKYARDIM</a:t>
            </a:r>
          </a:p>
        </p:txBody>
      </p:sp>
      <p:pic>
        <p:nvPicPr>
          <p:cNvPr id="557058" name="Picture 2" descr="http://www.mailce.com/wp-content/uploads/2011/08/ilk-yard%C4%B1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8069882" cy="537321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214290"/>
            <a:ext cx="7451725" cy="11398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KOMA POZİSYONU VERİLMESİ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(YARI YÜZÜKOYUN-YAN POZİSYON)</a:t>
            </a:r>
          </a:p>
        </p:txBody>
      </p:sp>
      <p:pic>
        <p:nvPicPr>
          <p:cNvPr id="386049" name="Picture 1" descr="C:\Users\admin\Desktop\ilkyardim_ikincibolum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>
          <a:xfrm>
            <a:off x="214282" y="642918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HAVALE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755650" y="2133600"/>
            <a:ext cx="8158163" cy="4530725"/>
          </a:xfrm>
          <a:noFill/>
        </p:spPr>
        <p:txBody>
          <a:bodyPr/>
          <a:lstStyle/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300" b="1" i="1" dirty="0" smtClean="0">
                <a:latin typeface="Arial" charset="0"/>
              </a:rPr>
              <a:t>Havale; </a:t>
            </a:r>
            <a:r>
              <a:rPr lang="tr-TR" sz="2300" b="1" dirty="0" smtClean="0">
                <a:latin typeface="Arial" charset="0"/>
              </a:rPr>
              <a:t>vücudun adale yapısında kontrol edilemeyen kasılmalardır.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300" b="1" dirty="0" smtClean="0">
                <a:latin typeface="Arial" charset="0"/>
              </a:rPr>
              <a:t>Sinir sisteminin merkezindeki bir tahriş yüzünden beyinde meydana gelen elektriksel boşalmalar sonucu oluşur.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Havale Nedenleri: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</a:t>
            </a:r>
            <a:r>
              <a:rPr lang="tr-TR" sz="2300" b="1" dirty="0" smtClean="0">
                <a:latin typeface="Arial" charset="0"/>
              </a:rPr>
              <a:t>Kafa travmasına bağlı beyinde yaralanmaları,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Beyin enfeksiyonları,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Yüksek ateş,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Bazı hastalıklar (sara vb.).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>
          <a:xfrm>
            <a:off x="914400" y="500063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HAVALE ÇEŞİTLERİ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323528" y="1700808"/>
            <a:ext cx="7227888" cy="3598862"/>
          </a:xfrm>
          <a:noFill/>
        </p:spPr>
        <p:txBody>
          <a:bodyPr/>
          <a:lstStyle/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Nedenlerine göre havale çeşitleri;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Ateş nedeniyle oluşan havale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Sara krizi (Epilepsi)</a:t>
            </a:r>
          </a:p>
        </p:txBody>
      </p:sp>
      <p:pic>
        <p:nvPicPr>
          <p:cNvPr id="546818" name="Picture 2" descr="http://www.sagliksiteniz.com/i/atesli-havale-belirtil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14752"/>
            <a:ext cx="2867025" cy="2857500"/>
          </a:xfrm>
          <a:prstGeom prst="rect">
            <a:avLst/>
          </a:prstGeom>
          <a:noFill/>
        </p:spPr>
      </p:pic>
      <p:pic>
        <p:nvPicPr>
          <p:cNvPr id="546820" name="Picture 4" descr="http://aktuelresim.com/resim/havale_havale__sa%C4%9Flik_ev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4391025" cy="3717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357158" y="285728"/>
            <a:ext cx="8401050" cy="15081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>       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YÜKSEK ATEŞ DURUMUNDA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900113" y="2276475"/>
            <a:ext cx="7993062" cy="4387850"/>
          </a:xfrm>
          <a:noFill/>
        </p:spPr>
        <p:txBody>
          <a:bodyPr/>
          <a:lstStyle/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300" b="1" dirty="0" smtClean="0">
                <a:latin typeface="Arial" charset="0"/>
              </a:rPr>
              <a:t>Herhangi bir ateşli hastalık sonucu vücut sıcaklığının 38º </a:t>
            </a:r>
            <a:r>
              <a:rPr lang="tr-TR" sz="2300" b="1" dirty="0" err="1" smtClean="0">
                <a:latin typeface="Arial" charset="0"/>
              </a:rPr>
              <a:t>C’nin</a:t>
            </a:r>
            <a:r>
              <a:rPr lang="tr-TR" sz="2300" b="1" dirty="0" smtClean="0">
                <a:latin typeface="Arial" charset="0"/>
              </a:rPr>
              <a:t> üzerine çıkmasıyla oluşur. Genellikle 6 ay-6 yaş arasındaki çocuklarda rastlanır.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300" b="1" dirty="0" smtClean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İlk yardım;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Öncelikle hasta ıslak havlu ya da çarşafa sarılır,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Ateş bu yöntemle düşmüyorsa oda sıcaklığında bir küvete sokulur,</a:t>
            </a:r>
          </a:p>
          <a:p>
            <a:pPr marL="0" indent="0"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 Tıbbi yardım için 112 aranır.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73587"/>
            <a:ext cx="3676968" cy="57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4572000" y="620688"/>
            <a:ext cx="4572000" cy="540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Kronik bir hastalıktır</a:t>
            </a:r>
            <a:r>
              <a:rPr lang="tr-T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 Doğum sırasında yada daha sonra herhangi bir nedenle beyin zedelenmesi oluşan kişilerde gelişir.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 smtClean="0">
                <a:latin typeface="Arial" pitchFamily="34" charset="0"/>
                <a:cs typeface="Arial" pitchFamily="34" charset="0"/>
              </a:rPr>
              <a:t>Sara Krizini Davet Eden Bazı Durumlar Olabilir.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u="sng" dirty="0" smtClean="0">
                <a:latin typeface="Arial" pitchFamily="34" charset="0"/>
                <a:cs typeface="Arial" pitchFamily="34" charset="0"/>
              </a:rPr>
              <a:t>ÖRNEĞİN</a:t>
            </a:r>
            <a:r>
              <a:rPr lang="tr-TR" sz="24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tr-TR" sz="2400" u="sng" dirty="0" smtClean="0">
                <a:latin typeface="Arial" pitchFamily="34" charset="0"/>
                <a:cs typeface="Arial" pitchFamily="34" charset="0"/>
              </a:rPr>
              <a:t>uzun süreli açlık, uykusuzluk, aşırı yorgunluk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, kullanılan ilaçların doktor izni dışında kesilmesi ya da değiştirilmesi, </a:t>
            </a:r>
            <a:r>
              <a:rPr lang="tr-TR" sz="2400" dirty="0" err="1" smtClean="0">
                <a:latin typeface="Arial" pitchFamily="34" charset="0"/>
                <a:cs typeface="Arial" pitchFamily="34" charset="0"/>
              </a:rPr>
              <a:t>hormonal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 değişiklikler sara krizinin ortaya çıkmasına neden olabilir</a:t>
            </a: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14290"/>
            <a:ext cx="7164387" cy="9366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SARA KRİZİ BELİRTİLERİ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4744"/>
            <a:ext cx="9144000" cy="5733256"/>
          </a:xfrm>
        </p:spPr>
        <p:txBody>
          <a:bodyPr numCol="2"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Ø"/>
            </a:pPr>
            <a:endParaRPr lang="tr-TR" sz="24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Hastada sonradan oluşan ve ön haberci denilen normalde olmayan kokuları alma, adale kasılmaları gibi ön belirtiler oluşur,</a:t>
            </a:r>
          </a:p>
          <a:p>
            <a:pPr eaLnBrk="1" hangingPunct="1"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Bazen hasta bağırır, şiddetli ve ani bir şekilde bilincini kaybederek yığılır,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Yoğun ve genel adale kasılmaları görülebilir,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10–20 saniye kadar nefesi kesilebilir,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Dokularda ve yüzde morarma gözlenir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Ardından kısa ve genel adale kasılması, sesli nefes alma, aşırı tükürük salgılanması, altına kaçırma görülebilir,</a:t>
            </a:r>
          </a:p>
          <a:p>
            <a:pPr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Hasta dilini ısırabilir, başını yere çarpıp yaralayabilir, aşırı kontrolsüz hareketler gözlenir,</a:t>
            </a:r>
          </a:p>
          <a:p>
            <a:pPr>
              <a:lnSpc>
                <a:spcPct val="1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900" dirty="0" smtClean="0">
                <a:latin typeface="Arial" charset="0"/>
              </a:rPr>
              <a:t>Son aşamada hasta uyanır, şaşkındır, nerede olduğundan habersiz, uykulu hali vardır.</a:t>
            </a:r>
            <a:endParaRPr lang="tr-TR" sz="2900" u="sng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642918"/>
            <a:ext cx="7308850" cy="8636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SARA KRİZİNDE İLKYARDIM</a:t>
            </a:r>
          </a:p>
        </p:txBody>
      </p:sp>
      <p:pic>
        <p:nvPicPr>
          <p:cNvPr id="4" name="Picture 1" descr="G:\net sağlık\EKL11-7-custom;size_474,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424936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214290"/>
            <a:ext cx="7308850" cy="9366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SARA KRİZİNDE İLKYARDIM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12776"/>
            <a:ext cx="9144000" cy="5445224"/>
          </a:xfrm>
        </p:spPr>
        <p:txBody>
          <a:bodyPr numCol="2"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Ø"/>
            </a:pPr>
            <a:endParaRPr lang="tr-TR" sz="24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4200" dirty="0" smtClean="0">
                <a:latin typeface="Arial" charset="0"/>
              </a:rPr>
              <a:t>Öncelikle, olay yeri güvenlik önlemleri alınır,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4200" dirty="0" smtClean="0">
                <a:latin typeface="Arial" charset="0"/>
              </a:rPr>
              <a:t>Kriz, kendi sürecini tamamlamaya bırakılır,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4200" dirty="0" smtClean="0">
                <a:latin typeface="Arial" charset="0"/>
              </a:rPr>
              <a:t>Hasta bağlanmaya çalışılmaz,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4200" dirty="0" smtClean="0">
                <a:latin typeface="Arial" charset="0"/>
              </a:rPr>
              <a:t>Kilitlenmiş çene açılmaya çalışılmaz,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4200" dirty="0" smtClean="0">
                <a:latin typeface="Arial" charset="0"/>
              </a:rPr>
              <a:t>Genel olarak yabancı herhangi bir madde kullanılmaz, koklatılmaz ya da ağızdan herhangi bir yiyecek içecek verilmez,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4200" dirty="0" smtClean="0">
                <a:latin typeface="Arial" charset="0"/>
              </a:rPr>
              <a:t>Kendisini yaralamamasına dikkat edilir,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tr-TR" sz="4200" dirty="0" smtClean="0">
                <a:latin typeface="Arial" charset="0"/>
              </a:rPr>
              <a:t>Başını çarpmasını engellemek için altına yumuşak bir malzeme konulur,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tr-TR" sz="4200" dirty="0" smtClean="0">
                <a:latin typeface="Arial" charset="0"/>
              </a:rPr>
              <a:t>Yaralanmaya neden olabilecek eşyalar etraftan kaldırılır,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tr-TR" sz="4200" dirty="0" smtClean="0">
                <a:latin typeface="Arial" charset="0"/>
              </a:rPr>
              <a:t>Sıkan giysiler gevşetilir,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tr-TR" sz="4200" dirty="0" smtClean="0">
                <a:latin typeface="Arial" charset="0"/>
              </a:rPr>
              <a:t>Kusmaya karşı tedbirli olunur,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tr-TR" sz="4200" dirty="0" smtClean="0">
                <a:latin typeface="Arial" charset="0"/>
              </a:rPr>
              <a:t>Düşme sonucu yaralanma varsa gerekli işlemler yapılır,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tr-TR" sz="4200" dirty="0" smtClean="0">
                <a:latin typeface="Arial" charset="0"/>
              </a:rPr>
              <a:t>Tıbbi yardım istenir (112).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0713"/>
            <a:ext cx="8229600" cy="8636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KAN ŞEKERİ DÜŞÜKLÜĞÜ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988840"/>
            <a:ext cx="8243887" cy="4530725"/>
          </a:xfrm>
          <a:noFill/>
        </p:spPr>
        <p:txBody>
          <a:bodyPr/>
          <a:lstStyle/>
          <a:p>
            <a:pPr marL="171450" indent="-171450" eaLnBrk="1" hangingPunct="1"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Kan şekeri düşüklüğü; herhangi bir nedene bağlı olarak vücutta kan şekeri (glikoz) eksilmesiyle ortaya çıkan durumdur.</a:t>
            </a:r>
          </a:p>
          <a:p>
            <a:pPr marL="171450" indent="-171450"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171450" indent="-171450" eaLnBrk="1" hangingPunct="1"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Nedenleri:</a:t>
            </a:r>
          </a:p>
          <a:p>
            <a:pPr marL="171450" indent="-171450"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Şeker hastalığı,</a:t>
            </a:r>
          </a:p>
          <a:p>
            <a:pPr marL="171450" indent="-171450"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Uzun süreli egzersizler,</a:t>
            </a:r>
          </a:p>
          <a:p>
            <a:pPr marL="171450" indent="-171450"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Uzun süre aç kalma,</a:t>
            </a:r>
          </a:p>
          <a:p>
            <a:pPr marL="171450" indent="-171450"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 Bağırsak ameliyatı geçirenlerde yemek sonrası,</a:t>
            </a:r>
          </a:p>
          <a:p>
            <a:pPr marL="171450" indent="-171450" eaLnBrk="1" hangingPunct="1"/>
            <a:endParaRPr lang="tr-TR" sz="2400" b="1" dirty="0" smtClean="0">
              <a:latin typeface="Arial" charset="0"/>
            </a:endParaRPr>
          </a:p>
          <a:p>
            <a:pPr marL="171450" indent="-171450" algn="just"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357166"/>
            <a:ext cx="6215106" cy="817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dirty="0" smtClean="0">
                <a:solidFill>
                  <a:srgbClr val="FF0000"/>
                </a:solidFill>
                <a:latin typeface="Comic Sans MS" pitchFamily="66" charset="0"/>
              </a:rPr>
              <a:t>İlkyardımın  </a:t>
            </a:r>
            <a:r>
              <a:rPr lang="tr-TR" b="1" dirty="0" err="1" smtClean="0">
                <a:solidFill>
                  <a:srgbClr val="FF0000"/>
                </a:solidFill>
                <a:latin typeface="Comic Sans MS" pitchFamily="66" charset="0"/>
              </a:rPr>
              <a:t>ABC’si</a:t>
            </a:r>
            <a:r>
              <a:rPr lang="tr-TR" b="1" dirty="0" smtClean="0">
                <a:solidFill>
                  <a:srgbClr val="FF0000"/>
                </a:solidFill>
                <a:latin typeface="Comic Sans MS" pitchFamily="66" charset="0"/>
              </a:rPr>
              <a:t> Nedir?</a:t>
            </a:r>
          </a:p>
        </p:txBody>
      </p:sp>
      <p:pic>
        <p:nvPicPr>
          <p:cNvPr id="86024" name="Picture 8" descr="bilinç kontrol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2285984" y="1214422"/>
            <a:ext cx="2540889" cy="1512169"/>
          </a:xfrm>
          <a:noFill/>
          <a:ln w="12700">
            <a:solidFill>
              <a:srgbClr val="000000"/>
            </a:solidFill>
          </a:ln>
        </p:spPr>
      </p:pic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5292080" y="1484784"/>
            <a:ext cx="27717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b="1" dirty="0">
                <a:solidFill>
                  <a:srgbClr val="C00000"/>
                </a:solidFill>
              </a:rPr>
              <a:t>Bilinç Kontrolü</a:t>
            </a:r>
          </a:p>
          <a:p>
            <a:pPr eaLnBrk="1" hangingPunct="1"/>
            <a:r>
              <a:rPr lang="tr-TR" b="1" dirty="0"/>
              <a:t>Omuzlara dokunarak</a:t>
            </a:r>
          </a:p>
          <a:p>
            <a:pPr eaLnBrk="1" hangingPunct="1"/>
            <a:r>
              <a:rPr lang="tr-TR" b="1" dirty="0"/>
              <a:t>Sözlü uyaran vererek</a:t>
            </a:r>
          </a:p>
        </p:txBody>
      </p:sp>
      <p:pic>
        <p:nvPicPr>
          <p:cNvPr id="86027" name="Picture 11" descr="resim14"/>
          <p:cNvPicPr preferRelativeResize="0">
            <a:picLocks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251520" y="3068960"/>
            <a:ext cx="1620663" cy="208823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6028" name="Picture 12" descr="tara0011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1907704" y="3068960"/>
            <a:ext cx="1800200" cy="2089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357159" y="5301208"/>
            <a:ext cx="292895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tr-TR" b="1" dirty="0">
                <a:solidFill>
                  <a:srgbClr val="C00000"/>
                </a:solidFill>
              </a:rPr>
              <a:t>A</a:t>
            </a:r>
          </a:p>
          <a:p>
            <a:pPr eaLnBrk="1" hangingPunct="1"/>
            <a:r>
              <a:rPr lang="tr-TR" b="1" dirty="0">
                <a:solidFill>
                  <a:srgbClr val="C00000"/>
                </a:solidFill>
              </a:rPr>
              <a:t>(</a:t>
            </a:r>
            <a:r>
              <a:rPr lang="tr-TR" b="1" dirty="0" err="1">
                <a:solidFill>
                  <a:srgbClr val="C00000"/>
                </a:solidFill>
              </a:rPr>
              <a:t>A</a:t>
            </a:r>
            <a:r>
              <a:rPr lang="tr-TR" dirty="0" err="1">
                <a:solidFill>
                  <a:srgbClr val="C00000"/>
                </a:solidFill>
              </a:rPr>
              <a:t>irway</a:t>
            </a:r>
            <a:r>
              <a:rPr lang="tr-TR" b="1" dirty="0">
                <a:solidFill>
                  <a:srgbClr val="C00000"/>
                </a:solidFill>
              </a:rPr>
              <a:t>) </a:t>
            </a:r>
          </a:p>
          <a:p>
            <a:pPr eaLnBrk="1" hangingPunct="1"/>
            <a:r>
              <a:rPr lang="tr-TR" b="1" dirty="0"/>
              <a:t>Nefes yolu </a:t>
            </a:r>
            <a:r>
              <a:rPr lang="tr-TR" b="1" dirty="0" smtClean="0"/>
              <a:t>açılması ‘cımbız tekniği’</a:t>
            </a:r>
            <a:endParaRPr lang="tr-TR" b="1" dirty="0"/>
          </a:p>
          <a:p>
            <a:pPr eaLnBrk="1" hangingPunct="1"/>
            <a:r>
              <a:rPr lang="tr-TR" b="1" u="sng" dirty="0"/>
              <a:t>Baş-Çene</a:t>
            </a:r>
            <a:r>
              <a:rPr lang="tr-TR" b="1" dirty="0"/>
              <a:t> pozisyonu</a:t>
            </a:r>
          </a:p>
        </p:txBody>
      </p:sp>
      <p:pic>
        <p:nvPicPr>
          <p:cNvPr id="86030" name="Picture 14" descr="tara0012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t="-9937" r="-9953"/>
          <a:stretch>
            <a:fillRect/>
          </a:stretch>
        </p:blipFill>
        <p:spPr bwMode="auto">
          <a:xfrm>
            <a:off x="3995936" y="3068960"/>
            <a:ext cx="2232248" cy="208823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4" name="Rectangle 15"/>
          <p:cNvSpPr>
            <a:spLocks noChangeArrowheads="1"/>
          </p:cNvSpPr>
          <p:nvPr/>
        </p:nvSpPr>
        <p:spPr bwMode="auto">
          <a:xfrm>
            <a:off x="3995936" y="5392738"/>
            <a:ext cx="2447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b="1" dirty="0">
                <a:solidFill>
                  <a:srgbClr val="C00000"/>
                </a:solidFill>
              </a:rPr>
              <a:t>B</a:t>
            </a:r>
          </a:p>
          <a:p>
            <a:pPr eaLnBrk="1" hangingPunct="1"/>
            <a:r>
              <a:rPr lang="tr-TR" b="1" dirty="0">
                <a:solidFill>
                  <a:srgbClr val="C00000"/>
                </a:solidFill>
              </a:rPr>
              <a:t>(</a:t>
            </a:r>
            <a:r>
              <a:rPr lang="tr-TR" b="1" dirty="0" err="1">
                <a:solidFill>
                  <a:srgbClr val="C00000"/>
                </a:solidFill>
              </a:rPr>
              <a:t>B</a:t>
            </a:r>
            <a:r>
              <a:rPr lang="tr-TR" dirty="0" err="1">
                <a:solidFill>
                  <a:srgbClr val="C00000"/>
                </a:solidFill>
              </a:rPr>
              <a:t>reathing</a:t>
            </a:r>
            <a:r>
              <a:rPr lang="tr-TR" b="1" dirty="0">
                <a:solidFill>
                  <a:srgbClr val="C00000"/>
                </a:solidFill>
              </a:rPr>
              <a:t>)</a:t>
            </a:r>
          </a:p>
          <a:p>
            <a:pPr eaLnBrk="1" hangingPunct="1"/>
            <a:r>
              <a:rPr lang="tr-TR" b="1" dirty="0"/>
              <a:t>Solunum kontrolü</a:t>
            </a:r>
          </a:p>
          <a:p>
            <a:pPr eaLnBrk="1" hangingPunct="1"/>
            <a:r>
              <a:rPr lang="tr-TR" b="1" dirty="0"/>
              <a:t>Bak-Dinle-Hisset </a:t>
            </a:r>
          </a:p>
          <a:p>
            <a:pPr eaLnBrk="1" hangingPunct="1"/>
            <a:r>
              <a:rPr lang="tr-TR" b="1" u="sng" dirty="0"/>
              <a:t>‘ </a:t>
            </a:r>
            <a:r>
              <a:rPr lang="tr-TR" b="1" u="sng" dirty="0">
                <a:latin typeface="Arial" charset="0"/>
              </a:rPr>
              <a:t>10</a:t>
            </a:r>
            <a:r>
              <a:rPr lang="tr-TR" b="1" u="sng" dirty="0"/>
              <a:t> saniye ‘</a:t>
            </a:r>
          </a:p>
        </p:txBody>
      </p:sp>
      <p:pic>
        <p:nvPicPr>
          <p:cNvPr id="11" name="Picture 4" descr="Resim22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/>
          <a:stretch>
            <a:fillRect/>
          </a:stretch>
        </p:blipFill>
        <p:spPr>
          <a:xfrm>
            <a:off x="6516216" y="3068960"/>
            <a:ext cx="2339752" cy="2232248"/>
          </a:xfrm>
          <a:prstGeom prst="rect">
            <a:avLst/>
          </a:prstGeom>
          <a:noFill/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372201" y="5392738"/>
            <a:ext cx="277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tr-TR" b="1" dirty="0" smtClean="0">
                <a:solidFill>
                  <a:srgbClr val="C00000"/>
                </a:solidFill>
              </a:rPr>
              <a:t>C</a:t>
            </a:r>
            <a:endParaRPr lang="tr-TR" b="1" dirty="0">
              <a:solidFill>
                <a:srgbClr val="C00000"/>
              </a:solidFill>
            </a:endParaRPr>
          </a:p>
          <a:p>
            <a:pPr eaLnBrk="1" hangingPunct="1"/>
            <a:r>
              <a:rPr lang="tr-TR" b="1" dirty="0" smtClean="0">
                <a:solidFill>
                  <a:srgbClr val="C00000"/>
                </a:solidFill>
              </a:rPr>
              <a:t>(</a:t>
            </a:r>
            <a:r>
              <a:rPr lang="tr-TR" b="1" dirty="0" err="1" smtClean="0">
                <a:solidFill>
                  <a:srgbClr val="C00000"/>
                </a:solidFill>
              </a:rPr>
              <a:t>Circulation</a:t>
            </a:r>
            <a:r>
              <a:rPr lang="tr-TR" b="1" dirty="0" smtClean="0">
                <a:solidFill>
                  <a:srgbClr val="C00000"/>
                </a:solidFill>
              </a:rPr>
              <a:t>)</a:t>
            </a:r>
            <a:endParaRPr lang="tr-TR" b="1" dirty="0">
              <a:solidFill>
                <a:srgbClr val="C00000"/>
              </a:solidFill>
            </a:endParaRPr>
          </a:p>
          <a:p>
            <a:pPr eaLnBrk="1" hangingPunct="1"/>
            <a:r>
              <a:rPr lang="tr-TR" b="1" dirty="0" smtClean="0"/>
              <a:t>Dolaşım kontrolü</a:t>
            </a:r>
            <a:endParaRPr lang="tr-TR" b="1" dirty="0"/>
          </a:p>
          <a:p>
            <a:pPr eaLnBrk="1" hangingPunct="1"/>
            <a:r>
              <a:rPr lang="tr-TR" b="1" dirty="0" smtClean="0"/>
              <a:t>Şah damarından ‘3parmakla 5sn.</a:t>
            </a:r>
            <a:r>
              <a:rPr lang="tr-TR" b="1" u="sng" dirty="0" smtClean="0"/>
              <a:t>’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Başlık"/>
          <p:cNvSpPr>
            <a:spLocks noGrp="1"/>
          </p:cNvSpPr>
          <p:nvPr>
            <p:ph type="title"/>
          </p:nvPr>
        </p:nvSpPr>
        <p:spPr>
          <a:xfrm>
            <a:off x="857224" y="428604"/>
            <a:ext cx="7772400" cy="1143000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BELİRTİLERİ</a:t>
            </a:r>
            <a:endParaRPr lang="tr-TR" sz="32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214282" y="2143116"/>
            <a:ext cx="4714908" cy="3951288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tr-TR" b="1" dirty="0" smtClean="0">
                <a:solidFill>
                  <a:srgbClr val="CC0000"/>
                </a:solidFill>
                <a:latin typeface="Arial" charset="0"/>
              </a:rPr>
              <a:t>	</a:t>
            </a: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Kan şekerinin ;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Aniden düşmesi durumunda;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Korku,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Terleme, 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Hızlı nabız, 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Titreme, 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Yorgunluk, 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Bulantı, 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Aniden acıkma.</a:t>
            </a:r>
          </a:p>
          <a:p>
            <a:pPr eaLnBrk="1" hangingPunct="1">
              <a:buFont typeface="Wingdings" pitchFamily="2" charset="2"/>
              <a:buNone/>
            </a:pPr>
            <a:endParaRPr lang="tr-TR" b="1" dirty="0" smtClean="0">
              <a:latin typeface="Arial" charset="0"/>
            </a:endParaRPr>
          </a:p>
        </p:txBody>
      </p:sp>
      <p:sp>
        <p:nvSpPr>
          <p:cNvPr id="27651" name="5 İçerik Yer Tutucusu"/>
          <p:cNvSpPr>
            <a:spLocks noGrp="1"/>
          </p:cNvSpPr>
          <p:nvPr>
            <p:ph sz="half" idx="4"/>
          </p:nvPr>
        </p:nvSpPr>
        <p:spPr>
          <a:xfrm>
            <a:off x="4714876" y="2428868"/>
            <a:ext cx="4214842" cy="36004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Uzun sürede düşmesi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durumunda;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Baş ağrısı,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Konuşma güçlüğü,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Görme bozukluğu,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Uyuşukluk, 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Kafa karışıklığı,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b="1" dirty="0" smtClean="0">
                <a:latin typeface="Arial" charset="0"/>
              </a:rPr>
              <a:t>Sarsıntı, şuur kaybı.</a:t>
            </a:r>
          </a:p>
          <a:p>
            <a:pPr eaLnBrk="1" hangingPunct="1">
              <a:buFont typeface="Wingdings" pitchFamily="2" charset="2"/>
              <a:buNone/>
            </a:pPr>
            <a:endParaRPr lang="tr-TR" b="1" dirty="0" smtClean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b="1" dirty="0" smtClean="0">
              <a:latin typeface="Comic Sans MS" pitchFamily="66" charset="0"/>
            </a:endParaRPr>
          </a:p>
          <a:p>
            <a:endParaRPr lang="tr-T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857232"/>
            <a:ext cx="7235825" cy="11398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KAN ŞEKERİ DÜŞÜKLÜĞÜNDE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636838"/>
            <a:ext cx="7704137" cy="37925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Hasta/yaralının </a:t>
            </a:r>
            <a:r>
              <a:rPr lang="tr-TR" sz="2400" b="1" dirty="0" err="1" smtClean="0">
                <a:latin typeface="Arial" charset="0"/>
              </a:rPr>
              <a:t>ABC’si</a:t>
            </a:r>
            <a:r>
              <a:rPr lang="tr-TR" sz="2400" b="1" dirty="0" smtClean="0">
                <a:latin typeface="Arial" charset="0"/>
              </a:rPr>
              <a:t> değerlendirilir,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Kişinin bilinci yerinde ve kusmuyorsa;</a:t>
            </a: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ağızdan şeker ve/veya şekerli içecekler verilir,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Belirtiler 15 - 20 dakika içerisinde geçmez ise sağlık kuruluşuna gitmesi için tıbbi yardım çağırılır (112),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Kişinin bilinci kapalı ise; </a:t>
            </a:r>
            <a:r>
              <a:rPr lang="tr-TR" sz="2400" b="1" dirty="0" smtClean="0">
                <a:latin typeface="Arial" charset="0"/>
              </a:rPr>
              <a:t>koma pozisyonu verilerek tıbbi yardım için 112 aranır.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   </a:t>
            </a:r>
            <a:endParaRPr lang="tr-TR" sz="2400" i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igns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499504"/>
            <a:ext cx="5032778" cy="605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1106" name="Picture 2" descr="C:\Users\admin\Desktop\bir-erkeğin-kalbi_4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3635896" cy="5472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title"/>
          </p:nvPr>
        </p:nvSpPr>
        <p:spPr>
          <a:xfrm>
            <a:off x="1071538" y="714356"/>
            <a:ext cx="7251700" cy="98425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GÖĞÜSTE KUVVETLİ AĞRI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2205038"/>
            <a:ext cx="8215313" cy="4468812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Kalp Spazmı Belirtileri : 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100" b="1" dirty="0" smtClean="0">
                <a:latin typeface="Arial" charset="0"/>
              </a:rPr>
              <a:t>Sıkıntı ya da nefes darlığı,</a:t>
            </a:r>
          </a:p>
          <a:p>
            <a:pPr eaLnBrk="1" hangingPunct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100" b="1" dirty="0" smtClean="0">
                <a:solidFill>
                  <a:srgbClr val="FF0000"/>
                </a:solidFill>
                <a:latin typeface="Arial" charset="0"/>
              </a:rPr>
              <a:t>Ağrı</a:t>
            </a:r>
            <a:r>
              <a:rPr lang="tr-TR" sz="2100" b="1" dirty="0" smtClean="0">
                <a:latin typeface="Arial" charset="0"/>
              </a:rPr>
              <a:t>; genellikle göğüs ortasında başlar; kollara, sırta ve çeneye doğru ilerler.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100" b="1" dirty="0" smtClean="0">
                <a:latin typeface="Arial" charset="0"/>
              </a:rPr>
              <a:t>	 *  Sıklıkla fiziksel zorlama, heyecan, üzüntü ya da fazla yemek yeme sonucu ortaya çıkar.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100" b="1" dirty="0" smtClean="0">
                <a:latin typeface="Arial" charset="0"/>
              </a:rPr>
              <a:t>	 *  Kısa sürelidir, ağrı 5-10 dakika kadar sürer.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100" b="1" dirty="0" smtClean="0">
                <a:latin typeface="Arial" charset="0"/>
              </a:rPr>
              <a:t>	 *  İstirahat ile sona erer.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100" b="1" dirty="0" smtClean="0">
                <a:solidFill>
                  <a:srgbClr val="C00000"/>
                </a:solidFill>
                <a:latin typeface="Arial" charset="0"/>
              </a:rPr>
              <a:t>	 </a:t>
            </a:r>
            <a:r>
              <a:rPr lang="tr-TR" sz="2100" b="1" dirty="0" smtClean="0">
                <a:solidFill>
                  <a:srgbClr val="FF0000"/>
                </a:solidFill>
                <a:latin typeface="Arial" charset="0"/>
              </a:rPr>
              <a:t>*  İstirahat halindeyken görülmesi ciddi bir durumu gösterir.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100" b="1" dirty="0" smtClean="0">
                <a:solidFill>
                  <a:srgbClr val="C00000"/>
                </a:solidFill>
                <a:latin typeface="Arial" charset="0"/>
              </a:rPr>
              <a:t>      </a:t>
            </a:r>
            <a:r>
              <a:rPr lang="tr-TR" sz="2100" b="1" dirty="0" smtClean="0">
                <a:latin typeface="Arial" charset="0"/>
              </a:rPr>
              <a:t>*  Nefes alıp vermekle ağrının şekli ve şiddeti değişmez.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title"/>
          </p:nvPr>
        </p:nvSpPr>
        <p:spPr>
          <a:xfrm>
            <a:off x="1357290" y="642918"/>
            <a:ext cx="7308850" cy="912813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GÖĞÜSTE KUVVETLİ AĞRI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0" y="1395682"/>
            <a:ext cx="621675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tr-TR" sz="24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Kalp Krizinin Belirtileri </a:t>
            </a:r>
            <a:r>
              <a:rPr lang="tr-TR" sz="24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tr-TR" sz="24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113 Resim" descr="heart_att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273630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7089" name="Picture 1" descr="C:\Users\berivan\Desktop\ilkyardım\kalp kri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5040560" cy="424847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714356"/>
            <a:ext cx="8429652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GÖĞÜSTE KUVVETLİ AĞRIDA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İLKYARDIM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38" y="2276475"/>
            <a:ext cx="8501062" cy="4581525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Hasta/yaralının yaşam bulguları kontrol edilir (ABC),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Hasta hemen istirahata alınır, sakinleştirilir,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Hasta/yaralıya </a:t>
            </a:r>
            <a:r>
              <a:rPr lang="tr-TR" sz="2300" b="1" smtClean="0">
                <a:solidFill>
                  <a:srgbClr val="FF0000"/>
                </a:solidFill>
                <a:latin typeface="Arial" charset="0"/>
              </a:rPr>
              <a:t>yarı oturur  </a:t>
            </a:r>
            <a:r>
              <a:rPr lang="tr-TR" sz="2300" b="1" smtClean="0">
                <a:latin typeface="Arial" charset="0"/>
              </a:rPr>
              <a:t>pozisyon verilir,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Hasta/yaralı sakinleştirilmeye çalışılır,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Kullandığı ilaçları varsa almasına yardımcı olunur,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Tıbbi yardım için 112 aranır ,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300" b="1" smtClean="0">
                <a:latin typeface="Arial" charset="0"/>
              </a:rPr>
              <a:t>Yol boyunca yaşam bulguları izlenir.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endParaRPr lang="tr-TR" sz="23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>
          <a:xfrm>
            <a:off x="714348" y="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>YARI OTURUR POZİSYON</a:t>
            </a:r>
          </a:p>
        </p:txBody>
      </p:sp>
      <p:graphicFrame>
        <p:nvGraphicFramePr>
          <p:cNvPr id="1026" name="Object 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83568" y="1124744"/>
          <a:ext cx="7704855" cy="5445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5" name="Bit Eşlem Resmi" r:id="rId3" imgW="1580952" imgH="1819529" progId="PBrush">
                  <p:embed/>
                </p:oleObj>
              </mc:Choice>
              <mc:Fallback>
                <p:oleObj name="Bit Eşlem Resmi" r:id="rId3" imgW="1580952" imgH="1819529" progId="PBrush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124744"/>
                        <a:ext cx="7704855" cy="5445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897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223202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ZEHİRLENMELER</a:t>
            </a:r>
            <a:r>
              <a:rPr lang="tr-TR" sz="54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5400" b="1" dirty="0" smtClean="0">
                <a:solidFill>
                  <a:srgbClr val="CC0000"/>
                </a:solidFill>
                <a:latin typeface="Arial" charset="0"/>
              </a:rPr>
            </a:br>
            <a:endParaRPr lang="tr-TR" sz="5400" b="1" dirty="0" smtClean="0">
              <a:latin typeface="Arial" charset="0"/>
            </a:endParaRPr>
          </a:p>
        </p:txBody>
      </p:sp>
      <p:pic>
        <p:nvPicPr>
          <p:cNvPr id="527366" name="Picture 6" descr="https://sites.google.com/site/ercyetkiner/ekil1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352928" cy="50444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928670"/>
            <a:ext cx="6192838" cy="741362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ZEHİRLENME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9138"/>
            <a:ext cx="7993062" cy="39497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tr-TR" sz="240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tr-TR" sz="2400" b="1" i="1" smtClean="0">
                <a:latin typeface="Arial" charset="0"/>
              </a:rPr>
              <a:t>Zehirlenme;</a:t>
            </a:r>
            <a:r>
              <a:rPr lang="tr-TR" sz="2400" b="1" smtClean="0">
                <a:latin typeface="Arial" charset="0"/>
              </a:rPr>
              <a:t>  vücuda zehirli (toksik) maddenin girmesi sonucu normal vücut fonksiyonlarının bozulmasıdır.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tr-TR" sz="2400" b="1" smtClean="0">
                <a:latin typeface="Arial" charset="0"/>
              </a:rPr>
              <a:t>Vücudun yaşamsal fonksiyonlarına zarar veren her türlü maddenin zehirli olduğu varsayılır.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tr-TR" sz="2400" b="1" smtClean="0">
                <a:latin typeface="Arial" charset="0"/>
              </a:rPr>
              <a:t> </a:t>
            </a:r>
          </a:p>
        </p:txBody>
      </p:sp>
      <p:pic>
        <p:nvPicPr>
          <p:cNvPr id="5" name="Picture 2" descr="http://www.ilyasyolbas.com/FileUpload/ks247651/File/zehirlen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806280"/>
            <a:ext cx="2051720" cy="2051720"/>
          </a:xfrm>
          <a:prstGeom prst="rect">
            <a:avLst/>
          </a:prstGeom>
          <a:noFill/>
        </p:spPr>
      </p:pic>
      <p:pic>
        <p:nvPicPr>
          <p:cNvPr id="6" name="Picture 4" descr="http://shosvita.ucoz.net/ZNO-2010/WA58875558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829174"/>
            <a:ext cx="2381250" cy="202882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642938"/>
            <a:ext cx="6837363" cy="10795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ZEHİRLENME YOLLARI</a:t>
            </a:r>
            <a:endParaRPr lang="tr-TR" sz="3200" b="1" i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1773238"/>
            <a:ext cx="8429625" cy="4941887"/>
          </a:xfrm>
        </p:spPr>
        <p:txBody>
          <a:bodyPr/>
          <a:lstStyle/>
          <a:p>
            <a:pPr marL="514350" indent="-514350" eaLnBrk="1" hangingPunct="1">
              <a:buClr>
                <a:srgbClr val="C00000"/>
              </a:buClr>
              <a:buFont typeface="Garamond" pitchFamily="18" charset="0"/>
              <a:buAutoNum type="arabicPeriod"/>
              <a:tabLst>
                <a:tab pos="449263" algn="l"/>
              </a:tabLst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marL="514350" indent="-514350" eaLnBrk="1" hangingPunct="1">
              <a:buClr>
                <a:srgbClr val="C00000"/>
              </a:buClr>
              <a:buFont typeface="Wingdings" pitchFamily="2" charset="2"/>
              <a:buNone/>
              <a:tabLst>
                <a:tab pos="449263" algn="l"/>
              </a:tabLst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1.	Sindirim yolu ile zehirlenme; </a:t>
            </a:r>
            <a:r>
              <a:rPr lang="tr-TR" sz="2400" b="1" dirty="0" smtClean="0">
                <a:latin typeface="Arial" charset="0"/>
              </a:rPr>
              <a:t>kimyasal maddeler, bozuk besinler, zehirli mantarlar, ilaç, aşırı alkol vb.</a:t>
            </a:r>
          </a:p>
          <a:p>
            <a:pPr marL="514350" indent="-514350" eaLnBrk="1" hangingPunct="1">
              <a:buClr>
                <a:srgbClr val="C00000"/>
              </a:buClr>
              <a:buFont typeface="Wingdings" pitchFamily="2" charset="2"/>
              <a:buNone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	yenilip, içilmesi.</a:t>
            </a:r>
          </a:p>
          <a:p>
            <a:pPr marL="514350" indent="-514350" eaLnBrk="1" hangingPunct="1">
              <a:buClr>
                <a:srgbClr val="C00000"/>
              </a:buClr>
              <a:buFont typeface="Wingdings" pitchFamily="2" charset="2"/>
              <a:buNone/>
              <a:tabLst>
                <a:tab pos="449263" algn="l"/>
              </a:tabLst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2.	Solunum yolu ile zehirlenme; </a:t>
            </a:r>
            <a:r>
              <a:rPr lang="tr-TR" sz="2400" b="1" dirty="0" smtClean="0">
                <a:latin typeface="Arial" charset="0"/>
              </a:rPr>
              <a:t>genellikle </a:t>
            </a:r>
            <a:r>
              <a:rPr lang="tr-TR" sz="2400" b="1" dirty="0" err="1" smtClean="0">
                <a:latin typeface="Arial" charset="0"/>
              </a:rPr>
              <a:t>karbonmonoksit</a:t>
            </a:r>
            <a:r>
              <a:rPr lang="tr-TR" sz="2400" b="1" dirty="0" smtClean="0">
                <a:latin typeface="Arial" charset="0"/>
              </a:rPr>
              <a:t> (tüp kaçakları, şofben, bütan gaz sobaları, vb.), lağım çukuru veya kayalarda biriken karbondioksit, klor, yapıştırıcılar, boyalar ve ev temizleme maddeleri vb. maddelerin solunması.</a:t>
            </a:r>
          </a:p>
          <a:p>
            <a:pPr marL="514350" indent="-514350" eaLnBrk="1" hangingPunct="1">
              <a:buClr>
                <a:srgbClr val="C00000"/>
              </a:buClr>
              <a:buFont typeface="Wingdings" pitchFamily="2" charset="2"/>
              <a:buNone/>
              <a:tabLst>
                <a:tab pos="449263" algn="l"/>
              </a:tabLst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3.	Cilt yoluyla zehirlenme ; </a:t>
            </a:r>
            <a:r>
              <a:rPr lang="tr-TR" sz="2400" b="1" dirty="0" smtClean="0">
                <a:latin typeface="Arial" charset="0"/>
              </a:rPr>
              <a:t>böcek sokmaları, hayvan ısırmaları, saç boyaları, ilaç enjeksiyonu, zirai ilaçlar vb. zehirli maddelerin deriden emilmesi.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1857364"/>
            <a:ext cx="8075612" cy="21510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tr-TR" sz="4400" b="1" dirty="0" smtClean="0">
              <a:solidFill>
                <a:srgbClr val="CC0000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İNSAN VÜCUDU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285728"/>
            <a:ext cx="7058025" cy="7715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SİNDİRİM YOLUYLA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ZEHİRLENMELERDE İLKYARDIM</a:t>
            </a:r>
            <a:endParaRPr lang="tr-TR" sz="3000" b="1" i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785813" y="3284984"/>
            <a:ext cx="80676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623888" algn="l"/>
              </a:tabLst>
            </a:pPr>
            <a:endParaRPr lang="tr-TR" sz="2400" dirty="0">
              <a:solidFill>
                <a:schemeClr val="tx2"/>
              </a:solidFill>
              <a:latin typeface="Arial" charset="0"/>
            </a:endParaRPr>
          </a:p>
          <a:p>
            <a:pPr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400" b="0" dirty="0">
                <a:latin typeface="Arial" charset="0"/>
              </a:rPr>
              <a:t>  </a:t>
            </a:r>
            <a:r>
              <a:rPr lang="tr-TR" sz="2400" dirty="0">
                <a:latin typeface="Arial" charset="0"/>
              </a:rPr>
              <a:t>Hasta/yaralının bilinç ve  yaşam bulguları kontrol edilir,</a:t>
            </a:r>
          </a:p>
          <a:p>
            <a:pPr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endParaRPr lang="tr-TR" sz="2400" dirty="0">
              <a:latin typeface="Arial" charset="0"/>
            </a:endParaRPr>
          </a:p>
          <a:p>
            <a:pPr algn="just"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400" dirty="0">
                <a:latin typeface="Arial" charset="0"/>
              </a:rPr>
              <a:t>  Ağız zehirli maddeyle temas etmişse su ile çalkalanır,</a:t>
            </a:r>
          </a:p>
          <a:p>
            <a:pPr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endParaRPr lang="tr-TR" sz="2400" dirty="0">
              <a:latin typeface="Arial" charset="0"/>
            </a:endParaRPr>
          </a:p>
          <a:p>
            <a:pPr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400" dirty="0">
                <a:latin typeface="Arial" charset="0"/>
              </a:rPr>
              <a:t>  Zehirli madde ele temas etmişse el sabunlu su ile  yıkanır,</a:t>
            </a:r>
          </a:p>
          <a:p>
            <a:pPr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endParaRPr lang="tr-TR" sz="2400" dirty="0">
              <a:latin typeface="Arial" charset="0"/>
            </a:endParaRPr>
          </a:p>
          <a:p>
            <a:pPr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400" dirty="0">
                <a:latin typeface="Arial" charset="0"/>
              </a:rPr>
              <a:t> Kusma, bulantı, ishal vb. belirtiler değerlendirilir,</a:t>
            </a:r>
          </a:p>
          <a:p>
            <a:pPr lvl="1" eaLnBrk="0" hangingPunct="0">
              <a:buClr>
                <a:srgbClr val="C0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endParaRPr lang="tr-TR" sz="2400" dirty="0">
              <a:latin typeface="Arial" charset="0"/>
            </a:endParaRPr>
          </a:p>
        </p:txBody>
      </p:sp>
      <p:pic>
        <p:nvPicPr>
          <p:cNvPr id="522242" name="Picture 2" descr="http://uzuncorap.com/wp-content/uploads/2012/09/zehirlen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924300" cy="259042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785794"/>
            <a:ext cx="7094538" cy="9064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SİNDİRİM YOLUYLA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ZEHİRLENMELERDE İLKYARDIM</a:t>
            </a:r>
            <a:endParaRPr lang="tr-TR" sz="3000" b="1" i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900113" y="1844675"/>
            <a:ext cx="8243887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623888" algn="l"/>
              </a:tabLst>
            </a:pPr>
            <a:endParaRPr lang="tr-TR" sz="2400">
              <a:solidFill>
                <a:schemeClr val="tx2"/>
              </a:solidFill>
              <a:latin typeface="Arial" charset="0"/>
            </a:endParaRPr>
          </a:p>
          <a:p>
            <a:pPr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400">
                <a:latin typeface="Arial" charset="0"/>
              </a:rPr>
              <a:t> </a:t>
            </a:r>
            <a:r>
              <a:rPr lang="tr-TR" sz="2300">
                <a:latin typeface="Arial" charset="0"/>
              </a:rPr>
              <a:t>Hasta/yaralı kusturulmaya çalışılmaz, özellikle yakıcı maddenin alındığı  durumlarda kişi asla kusturulmaz,</a:t>
            </a:r>
          </a:p>
          <a:p>
            <a:pPr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 Bilinç kaybı varsa; koma pozisyonu verilir,</a:t>
            </a:r>
          </a:p>
          <a:p>
            <a:pPr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Üstü örtülür.</a:t>
            </a:r>
          </a:p>
          <a:p>
            <a:pPr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Wingdings" pitchFamily="2" charset="2"/>
              <a:buChar char="Ø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 Tıbbi yardım için 112</a:t>
            </a:r>
            <a:r>
              <a:rPr lang="tr-TR" sz="2300">
                <a:solidFill>
                  <a:srgbClr val="FF6600"/>
                </a:solidFill>
                <a:latin typeface="Arial" charset="0"/>
              </a:rPr>
              <a:t> </a:t>
            </a:r>
            <a:r>
              <a:rPr lang="tr-TR" sz="2300">
                <a:latin typeface="Arial" charset="0"/>
              </a:rPr>
              <a:t>aranır,</a:t>
            </a:r>
          </a:p>
          <a:p>
            <a:pPr eaLnBrk="0" hangingPunct="0">
              <a:lnSpc>
                <a:spcPct val="120000"/>
              </a:lnSpc>
              <a:buClr>
                <a:srgbClr val="CC0000"/>
              </a:buClr>
              <a:buSzPct val="75000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 Olayla ilgili bilgiler kaydedilir</a:t>
            </a:r>
          </a:p>
          <a:p>
            <a:pPr lvl="1"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Arial" charset="0"/>
              <a:buChar char="•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 Zehirli maddenin türü nedir?</a:t>
            </a:r>
          </a:p>
          <a:p>
            <a:pPr lvl="1"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Arial" charset="0"/>
              <a:buChar char="•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Hasta/yaralı ilaç ya da uyuşturucu alıyor mu?</a:t>
            </a:r>
          </a:p>
          <a:p>
            <a:pPr lvl="1"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Arial" charset="0"/>
              <a:buChar char="•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Hastanın bulunduğu saat ?</a:t>
            </a:r>
          </a:p>
          <a:p>
            <a:pPr lvl="1" eaLnBrk="0" hangingPunct="0">
              <a:lnSpc>
                <a:spcPct val="120000"/>
              </a:lnSpc>
              <a:buClr>
                <a:srgbClr val="CC0000"/>
              </a:buClr>
              <a:buSzPct val="75000"/>
              <a:buFont typeface="Arial" charset="0"/>
              <a:buChar char="•"/>
              <a:tabLst>
                <a:tab pos="623888" algn="l"/>
              </a:tabLst>
            </a:pPr>
            <a:r>
              <a:rPr lang="tr-TR" sz="2300">
                <a:latin typeface="Arial" charset="0"/>
              </a:rPr>
              <a:t> Evde ne tür ilaçlar var?</a:t>
            </a:r>
          </a:p>
          <a:p>
            <a:pPr lvl="1" eaLnBrk="0" hangingPunct="0">
              <a:lnSpc>
                <a:spcPct val="120000"/>
              </a:lnSpc>
              <a:buClr>
                <a:srgbClr val="C00000"/>
              </a:buClr>
              <a:buFontTx/>
              <a:buChar char="•"/>
              <a:tabLst>
                <a:tab pos="623888" algn="l"/>
              </a:tabLst>
            </a:pPr>
            <a:endParaRPr lang="tr-TR" sz="240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6837363" cy="1079500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KARBON MONOKSİT ZEHİRLENMESİ</a:t>
            </a:r>
            <a:endParaRPr lang="tr-TR" sz="3000" b="1" i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3717032"/>
            <a:ext cx="8137525" cy="2855218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None/>
              <a:tabLst>
                <a:tab pos="449263" algn="l"/>
              </a:tabLst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Zehirlenmeleri Belirtileri:</a:t>
            </a:r>
          </a:p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Char char="Ø"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Aşırı yorgunluk, huzursuzluk, </a:t>
            </a:r>
          </a:p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Char char="Ø"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 Grip belirtileri, </a:t>
            </a:r>
          </a:p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Char char="Ø"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 Bulantı, kusma, baş dönmesi, karıncalanma, </a:t>
            </a:r>
          </a:p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Char char="Ø"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 Cilt ve tırnaklarda kısa süreli kiraz kırmızısı renk     değişimi, </a:t>
            </a:r>
          </a:p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Char char="Ø"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 Göğüs ağrısı, çarpıntı hissi, tansiyon düşüklüğü,</a:t>
            </a:r>
          </a:p>
          <a:p>
            <a:pPr marL="609600" indent="-609600" eaLnBrk="1" hangingPunct="1">
              <a:buClr>
                <a:srgbClr val="C00000"/>
              </a:buClr>
              <a:buFont typeface="Wingdings" pitchFamily="2" charset="2"/>
              <a:buChar char="Ø"/>
              <a:tabLst>
                <a:tab pos="449263" algn="l"/>
              </a:tabLst>
            </a:pPr>
            <a:r>
              <a:rPr lang="tr-TR" sz="2400" b="1" dirty="0" smtClean="0">
                <a:latin typeface="Arial" charset="0"/>
              </a:rPr>
              <a:t> Koma, solunum durması, kalp durması</a:t>
            </a:r>
          </a:p>
        </p:txBody>
      </p:sp>
      <p:pic>
        <p:nvPicPr>
          <p:cNvPr id="577538" name="Picture 2" descr="http://www.adiyamanyorum.com/images/haberler/sessiz_katil_karbonmonoksit_h9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5286375" cy="231115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857232"/>
            <a:ext cx="8108950" cy="9064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SOLUNUM YOLU İLE ZEHİRLENMELERDE İLKYARDIM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628800"/>
            <a:ext cx="4680520" cy="47466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 temiz havaya çıkarılır ya da cam, kapı vb. açılarak ortam havalandırılır,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Hasta/yaralının bilinci ve yaşamsal bulgular değerlendirilir (ABC),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Hasta/yaralıya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yarı oturur </a:t>
            </a:r>
            <a:r>
              <a:rPr lang="tr-TR" sz="2400" b="1" dirty="0" smtClean="0">
                <a:latin typeface="Arial" charset="0"/>
              </a:rPr>
              <a:t>pozisyon verilir,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Bilinci kapalı ise; koma pozisyonu verilir.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Tıbbi yardım için 112 aranır.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i="1" dirty="0" smtClean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2" descr="G:\net sağlık\BANYO_HAVALANDIRMAS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928802"/>
            <a:ext cx="3143272" cy="409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https://kainatpadisahi.files.wordpress.com/2014/06/g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55791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642918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CİLT YOLU İLE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ZEHİRLENMELERDE İLKYARDIM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1" y="1844674"/>
            <a:ext cx="5112568" cy="5013325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11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 Bilinç ve yaşam bulguları değerlendirilir.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 Ellerin zehirli madde ile teması önlenir,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 Zehir bulaşmış giysiler çıkartılır,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 Zehirle temas etmiş vücut bölgesi 15 - 20 dakika süreyle bol suyla yıkanır,</a:t>
            </a: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200" b="1" dirty="0" smtClean="0">
              <a:latin typeface="Arial" charset="0"/>
            </a:endParaRPr>
          </a:p>
          <a:p>
            <a:pPr marL="0" indent="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 Tıbbi yardım için 112 aranır.</a:t>
            </a:r>
          </a:p>
        </p:txBody>
      </p:sp>
      <p:pic>
        <p:nvPicPr>
          <p:cNvPr id="4" name="Picture 2" descr="G:\net sağlık\EKL7-5-custom;size_324,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060848"/>
            <a:ext cx="3391216" cy="435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357158" y="1928802"/>
            <a:ext cx="85010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tr-TR" sz="5400" dirty="0">
                <a:solidFill>
                  <a:srgbClr val="FF0000"/>
                </a:solidFill>
                <a:latin typeface="Arial" charset="0"/>
              </a:rPr>
              <a:t>HAYVAN ISIRMALARINDA </a:t>
            </a:r>
          </a:p>
          <a:p>
            <a:pPr algn="ctr">
              <a:buFont typeface="Wingdings" pitchFamily="2" charset="2"/>
              <a:buNone/>
            </a:pPr>
            <a:r>
              <a:rPr lang="tr-TR" sz="5400" dirty="0" smtClean="0">
                <a:solidFill>
                  <a:srgbClr val="FF0000"/>
                </a:solidFill>
                <a:latin typeface="Arial" charset="0"/>
              </a:rPr>
              <a:t>İLKYARDIM</a:t>
            </a:r>
            <a:endParaRPr lang="tr-TR" sz="54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571480"/>
            <a:ext cx="7720012" cy="115093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KEDİ-KÖPEK ISIRMALARINDA         İLKYARDIM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00808"/>
            <a:ext cx="8064500" cy="357981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Hasta/yaralı yaşamsal bulgular (ABC) yönünden değerlendirilir,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Hafif yaralanmalarda yara 5 dakika süreyle sabun ve soğuk suyla yıkanır,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Yaranın üstü temiz bir bezle kapatılır,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Ciddi yaralanma ve kanama varsa yaraya temiz bir bezle basınç uygulanarak kanama durdurulmalıdır,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Derhal tıbbi yardım istenmeli (112),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b="1" dirty="0" smtClean="0">
                <a:latin typeface="Arial" charset="0"/>
              </a:rPr>
              <a:t>Hasta kuduz ve/veya tetanos aşısı için uyarılmalıdır.</a:t>
            </a:r>
          </a:p>
          <a:p>
            <a:pPr>
              <a:buFont typeface="Wingdings" pitchFamily="2" charset="2"/>
              <a:buNone/>
            </a:pPr>
            <a:endParaRPr lang="tr-TR" sz="2400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507906" name="Picture 2" descr="http://www.dersimiz.com/gorseller/txt/01/kopek-isirma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33874"/>
            <a:ext cx="4857750" cy="2524126"/>
          </a:xfrm>
          <a:prstGeom prst="rect">
            <a:avLst/>
          </a:prstGeom>
          <a:noFill/>
        </p:spPr>
      </p:pic>
      <p:pic>
        <p:nvPicPr>
          <p:cNvPr id="507908" name="Picture 4" descr="http://www.kitoyun.com/img/kopek-isirmalarinda-ilk-yard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582006"/>
            <a:ext cx="2570212" cy="183362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571480"/>
            <a:ext cx="7720012" cy="1008063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ARI SOKMASININ BELİRTİLERİ</a:t>
            </a:r>
          </a:p>
        </p:txBody>
      </p:sp>
      <p:pic>
        <p:nvPicPr>
          <p:cNvPr id="506882" name="Picture 2" descr="http://www.corlusifa.com/Content/image/2012/ilkyardim/boc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2990850" cy="2219326"/>
          </a:xfrm>
          <a:prstGeom prst="rect">
            <a:avLst/>
          </a:prstGeom>
          <a:noFill/>
        </p:spPr>
      </p:pic>
      <p:pic>
        <p:nvPicPr>
          <p:cNvPr id="506884" name="Picture 4" descr="http://st1.uzmantv.com/categories/uzman/dtakqnddddd/k_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3024336" cy="1989695"/>
          </a:xfrm>
          <a:prstGeom prst="rect">
            <a:avLst/>
          </a:prstGeom>
          <a:noFill/>
        </p:spPr>
      </p:pic>
      <p:pic>
        <p:nvPicPr>
          <p:cNvPr id="937986" name="Picture 2" descr="http://www.edize.com/img/content/30/40/naapiyosun-lan-gidip-soksana-sunu-396x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44824"/>
            <a:ext cx="4824536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500042"/>
            <a:ext cx="7720012" cy="1008063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ARI SOKMASINDA İLKYARDIM</a:t>
            </a:r>
          </a:p>
        </p:txBody>
      </p:sp>
      <p:pic>
        <p:nvPicPr>
          <p:cNvPr id="505858" name="Picture 2" descr="http://cdn.internethaber.com/gallery/27781/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4132709" cy="4608512"/>
          </a:xfrm>
          <a:prstGeom prst="rect">
            <a:avLst/>
          </a:prstGeom>
          <a:noFill/>
        </p:spPr>
      </p:pic>
      <p:pic>
        <p:nvPicPr>
          <p:cNvPr id="936962" name="Picture 2" descr="http://st.depositphotos.com/1695366/1391/v/950/depositphotos_13917196-Cartoon-Bee-S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921726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268760"/>
            <a:ext cx="8229600" cy="295304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6000" b="1" dirty="0" smtClean="0">
                <a:solidFill>
                  <a:schemeClr val="tx1"/>
                </a:solidFill>
                <a:latin typeface="Arial" charset="0"/>
              </a:rPr>
              <a:t>GENEL İLKYARDIM </a:t>
            </a:r>
            <a:br>
              <a:rPr lang="tr-TR" sz="60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tr-TR" sz="6000" b="1" dirty="0" smtClean="0">
                <a:solidFill>
                  <a:schemeClr val="tx1"/>
                </a:solidFill>
                <a:latin typeface="Arial" charset="0"/>
              </a:rPr>
              <a:t>BİLGİLERİ</a:t>
            </a:r>
            <a:endParaRPr lang="en-US" sz="6000" b="1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356"/>
            <a:ext cx="7696207" cy="1150938"/>
          </a:xfrm>
        </p:spPr>
        <p:txBody>
          <a:bodyPr/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İNSAN VÜCUDUNU OLUŞTURAN SİSTEMLER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714488"/>
            <a:ext cx="7500989" cy="492919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Sistem: </a:t>
            </a:r>
            <a:r>
              <a:rPr lang="tr-TR" sz="2400" b="1" dirty="0" smtClean="0">
                <a:latin typeface="Arial" charset="0"/>
              </a:rPr>
              <a:t>Kendine özgü görevleri olan ve çeşitli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organların oluşturduğu vücut yapılarıdır. 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Hareket Sistemi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Dolaşım Sistemi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Sinir Sistemi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Solunum Sistemi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Boşaltım Sistemi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Sindirim Sistemi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46082" name="Picture 2" descr="http://ecetaslak.weebly.com/uploads/1/1/1/5/11159674/9186180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928934"/>
            <a:ext cx="413692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620688"/>
            <a:ext cx="7451725" cy="8636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AKREP SOKMASI</a:t>
            </a:r>
          </a:p>
        </p:txBody>
      </p:sp>
      <p:pic>
        <p:nvPicPr>
          <p:cNvPr id="504834" name="Picture 2" descr="http://www.gercekportal.com/wp-content/uploads/2012/05/akrep-ned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762" y="2204864"/>
            <a:ext cx="4584053" cy="4104456"/>
          </a:xfrm>
          <a:prstGeom prst="rect">
            <a:avLst/>
          </a:prstGeom>
          <a:noFill/>
        </p:spPr>
      </p:pic>
      <p:pic>
        <p:nvPicPr>
          <p:cNvPr id="935938" name="Picture 2" descr="http://i.ytimg.com/vi/PRhbSpNzAFk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3456384" cy="434191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7524750" cy="792163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YILAN SOKMASI </a:t>
            </a:r>
          </a:p>
        </p:txBody>
      </p:sp>
      <p:pic>
        <p:nvPicPr>
          <p:cNvPr id="502786" name="Picture 2" descr="http://www.turkherptil.org/contents/editor/32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96753"/>
            <a:ext cx="5379478" cy="2448272"/>
          </a:xfrm>
          <a:prstGeom prst="rect">
            <a:avLst/>
          </a:prstGeom>
          <a:noFill/>
        </p:spPr>
      </p:pic>
      <p:pic>
        <p:nvPicPr>
          <p:cNvPr id="933890" name="Picture 2" descr="http://www.saglikvakti.com/wp-content/uploads/2015/02/Y%C4%B1lan-Is%C4%B1rmas%C4%B1-Sokmas%C4%B1-%C4%B0lk-Yard%C4%B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4752528" cy="2780928"/>
          </a:xfrm>
          <a:prstGeom prst="rect">
            <a:avLst/>
          </a:prstGeom>
          <a:noFill/>
        </p:spPr>
      </p:pic>
      <p:pic>
        <p:nvPicPr>
          <p:cNvPr id="7" name="Picture 2" descr="http://medicalimages.allrefer.com/large/snake-b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401616"/>
            <a:ext cx="3810000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857232"/>
            <a:ext cx="8215370" cy="7921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YILAN ve </a:t>
            </a:r>
            <a:r>
              <a:rPr lang="tr-TR" sz="3600" b="1" dirty="0" smtClean="0">
                <a:solidFill>
                  <a:srgbClr val="FF0000"/>
                </a:solidFill>
                <a:latin typeface="Arial" charset="0"/>
              </a:rPr>
              <a:t>AKREP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 SOKMASINDA İLKYARDIM</a:t>
            </a:r>
          </a:p>
        </p:txBody>
      </p:sp>
      <p:pic>
        <p:nvPicPr>
          <p:cNvPr id="6" name="Picture 2" descr="http://www.saglikbilimi.com/wp-content/uploads/2009/09/nizam23_ekil13-4-full-300x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1"/>
            <a:ext cx="7643866" cy="52149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Başlık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994525" cy="1139825"/>
          </a:xfrm>
        </p:spPr>
        <p:txBody>
          <a:bodyPr/>
          <a:lstStyle/>
          <a:p>
            <a:pPr algn="ctr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DENİZ CANLILARININ SOKMASI </a:t>
            </a:r>
            <a:endParaRPr lang="tr-TR" sz="3000" dirty="0" smtClean="0">
              <a:solidFill>
                <a:srgbClr val="FF0000"/>
              </a:solidFill>
            </a:endParaRPr>
          </a:p>
        </p:txBody>
      </p:sp>
      <p:pic>
        <p:nvPicPr>
          <p:cNvPr id="499714" name="Picture 2" descr="http://www.lokman-hekim.net/resimler/ilkyardim/suda-yasayan-hayvan-isirmalari/deniz-kestanes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533899"/>
            <a:ext cx="2895600" cy="2324101"/>
          </a:xfrm>
          <a:prstGeom prst="rect">
            <a:avLst/>
          </a:prstGeom>
          <a:noFill/>
        </p:spPr>
      </p:pic>
      <p:pic>
        <p:nvPicPr>
          <p:cNvPr id="499716" name="Picture 4" descr="http://www.resimrehberi.com/files/file/renkli-deniz-ana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700808"/>
            <a:ext cx="2843808" cy="2736304"/>
          </a:xfrm>
          <a:prstGeom prst="rect">
            <a:avLst/>
          </a:prstGeom>
          <a:noFill/>
        </p:spPr>
      </p:pic>
      <p:pic>
        <p:nvPicPr>
          <p:cNvPr id="930818" name="Picture 2" descr="http://i.milliyet.com.tr/YeniAnaResim/2011/08/05/fft99_mf153470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5400600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>
          <a:xfrm>
            <a:off x="1214414" y="857232"/>
            <a:ext cx="7115175" cy="1139825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DENİZ CANLILARININ SOKMASINDA İLKYARDIM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13315" name="2 Metin Yer Tutucusu"/>
          <p:cNvSpPr>
            <a:spLocks noGrp="1"/>
          </p:cNvSpPr>
          <p:nvPr>
            <p:ph type="body" sz="half" idx="1"/>
          </p:nvPr>
        </p:nvSpPr>
        <p:spPr>
          <a:xfrm>
            <a:off x="900113" y="2708275"/>
            <a:ext cx="7643812" cy="3721100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Yaralı bölge hareket ettirilmez,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Batan diken varsa ve görünüyorsa çıkartılır,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Etkilenen bölge ovulmaz,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Sıcak uygulama yapılır.</a:t>
            </a:r>
          </a:p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071546"/>
            <a:ext cx="7788275" cy="45021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4800" b="1" dirty="0" smtClean="0">
                <a:solidFill>
                  <a:srgbClr val="FFFF00"/>
                </a:solidFill>
                <a:latin typeface="Arial" charset="0"/>
              </a:rPr>
              <a:t> 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800" b="1" dirty="0" smtClean="0">
                <a:solidFill>
                  <a:srgbClr val="CC0000"/>
                </a:solidFill>
                <a:latin typeface="Arial" charset="0"/>
              </a:rPr>
              <a:t>  </a:t>
            </a:r>
            <a:r>
              <a:rPr lang="tr-TR" sz="4800" b="1" dirty="0" smtClean="0">
                <a:solidFill>
                  <a:srgbClr val="FF0000"/>
                </a:solidFill>
                <a:latin typeface="Arial" charset="0"/>
              </a:rPr>
              <a:t>ZEHİR DANIŞMA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800" b="1" dirty="0" smtClean="0">
                <a:solidFill>
                  <a:srgbClr val="FF0000"/>
                </a:solidFill>
                <a:latin typeface="Arial" charset="0"/>
              </a:rPr>
              <a:t>  MERKEZİ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800" b="1" dirty="0" smtClean="0">
                <a:solidFill>
                  <a:srgbClr val="FF0000"/>
                </a:solidFill>
                <a:latin typeface="Arial" charset="0"/>
              </a:rPr>
              <a:t>114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800" b="1" dirty="0" smtClean="0">
                <a:solidFill>
                  <a:srgbClr val="FF0000"/>
                </a:solidFill>
                <a:latin typeface="Arial" charset="0"/>
              </a:rPr>
              <a:t>(ücretlidir)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48" y="1214422"/>
            <a:ext cx="7716837" cy="42481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tr-TR" sz="5400" dirty="0" smtClean="0">
              <a:solidFill>
                <a:srgbClr val="CC0000"/>
              </a:solidFill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HASTA/YARALI TAŞIMA TEKNİKLERİ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428604"/>
            <a:ext cx="7858125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HASTA / YARALI TAŞINMASINDA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 GENEL KURALLAR</a:t>
            </a:r>
            <a:endParaRPr lang="en-US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1268760"/>
            <a:ext cx="8476431" cy="5589241"/>
          </a:xfrm>
        </p:spPr>
        <p:txBody>
          <a:bodyPr numCol="1">
            <a:normAutofit fontScale="92500" lnSpcReduction="10000"/>
          </a:bodyPr>
          <a:lstStyle/>
          <a:p>
            <a:pPr eaLnBrk="1" hangingPunct="1">
              <a:lnSpc>
                <a:spcPct val="215000"/>
              </a:lnSpc>
              <a:buClr>
                <a:srgbClr val="990000"/>
              </a:buClr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İlk yardımcı kendi sağlığını asla riske sokmamalı,</a:t>
            </a:r>
          </a:p>
          <a:p>
            <a:pPr eaLnBrk="1" hangingPunct="1">
              <a:lnSpc>
                <a:spcPct val="215000"/>
              </a:lnSpc>
              <a:buClr>
                <a:srgbClr val="990000"/>
              </a:buClr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Gereksiz zorlama ve yaralanmalardan kaçınılmalı,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Hasta / yaralıya yakın mesafede çalışılmalı,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Daha uzun ve kuvvetli kas grupları kullanılmalı,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Sırtın gerginliğini korumak için dizler kalçadan bükülmeli, Yerden destek alacak şekilde, her iki ayağı da kullanarak biri diğerinden öne yerleştirilmeli,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Kalkarken ağırlık kalça kaslarına verilerek dizler en uygun biçimde doğrultulmalı,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300" dirty="0" smtClean="0">
                <a:solidFill>
                  <a:srgbClr val="000000"/>
                </a:solidFill>
                <a:latin typeface="Arial" charset="0"/>
              </a:rPr>
              <a:t>Yavaş ve düzgün adımlarla yürünmeli ve adımlar omuzdan daha geniş olmamalı,</a:t>
            </a:r>
            <a:endParaRPr lang="tr-TR" sz="23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215000"/>
              </a:lnSpc>
              <a:buClr>
                <a:srgbClr val="990000"/>
              </a:buClr>
              <a:buFont typeface="Wingdings" pitchFamily="2" charset="2"/>
              <a:buChar char="Ø"/>
            </a:pPr>
            <a:endParaRPr lang="tr-TR" sz="23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215000"/>
              </a:lnSpc>
              <a:buClr>
                <a:srgbClr val="990000"/>
              </a:buClr>
              <a:buFont typeface="Wingdings" pitchFamily="2" charset="2"/>
              <a:buChar char="Ø"/>
            </a:pPr>
            <a:endParaRPr lang="tr-TR" sz="2400" b="1" i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215000"/>
              </a:lnSpc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214290"/>
            <a:ext cx="7929562" cy="9286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HASTA / YARALI TAŞINMASINDA </a:t>
            </a:r>
            <a:br>
              <a:rPr lang="tr-TR" sz="28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GENEL KURALLAR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1520" y="1124744"/>
            <a:ext cx="8733730" cy="5733256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Yön değiştirirken ani dönme ve bükülmelerden kaçınılmalı,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Hasta/yaralı mümkün olduğunca az hareket ettirilmeli,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Hasta/yaralı, </a:t>
            </a:r>
            <a:r>
              <a:rPr lang="tr-TR" i="1" dirty="0" smtClean="0">
                <a:solidFill>
                  <a:srgbClr val="000000"/>
                </a:solidFill>
                <a:latin typeface="Arial" charset="0"/>
              </a:rPr>
              <a:t>baş-boyun-gövde ekseni 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esas alınarak ve en az </a:t>
            </a:r>
            <a:r>
              <a:rPr lang="tr-TR" u="sng" dirty="0" smtClean="0">
                <a:solidFill>
                  <a:srgbClr val="000000"/>
                </a:solidFill>
                <a:latin typeface="Arial" charset="0"/>
              </a:rPr>
              <a:t>6 destek 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noktasından kavranmalı,</a:t>
            </a:r>
            <a:r>
              <a:rPr lang="tr-TR" i="1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i="1" dirty="0" smtClean="0">
                <a:solidFill>
                  <a:srgbClr val="000000"/>
                </a:solidFill>
                <a:latin typeface="Arial" charset="0"/>
              </a:rPr>
              <a:t>Genel bir kural olarak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; </a:t>
            </a:r>
            <a:r>
              <a:rPr lang="tr-TR" u="sng" dirty="0" smtClean="0">
                <a:solidFill>
                  <a:srgbClr val="000000"/>
                </a:solidFill>
                <a:latin typeface="Arial" charset="0"/>
              </a:rPr>
              <a:t>hasta / yaralının yeri </a:t>
            </a:r>
            <a:r>
              <a:rPr lang="tr-TR" u="sng" dirty="0" smtClean="0">
                <a:solidFill>
                  <a:srgbClr val="FF0000"/>
                </a:solidFill>
                <a:latin typeface="Arial" charset="0"/>
              </a:rPr>
              <a:t>değiştirilmemeli ve dokunulmamalıdır !!!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Olağan üstü bir </a:t>
            </a:r>
            <a:r>
              <a:rPr lang="tr-TR" dirty="0" smtClean="0">
                <a:solidFill>
                  <a:srgbClr val="FF0000"/>
                </a:solidFill>
                <a:latin typeface="Arial" charset="0"/>
              </a:rPr>
              <a:t>tehlike söz konusu </a:t>
            </a:r>
            <a:r>
              <a:rPr lang="tr-TR" dirty="0" smtClean="0">
                <a:latin typeface="Arial" charset="0"/>
              </a:rPr>
              <a:t>ise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, taşıdığı her türlü riske rağmen </a:t>
            </a:r>
            <a:r>
              <a:rPr lang="tr-TR" dirty="0" smtClean="0">
                <a:solidFill>
                  <a:srgbClr val="FF0000"/>
                </a:solidFill>
                <a:latin typeface="Arial" charset="0"/>
              </a:rPr>
              <a:t>acil taşıma </a:t>
            </a:r>
            <a:r>
              <a:rPr lang="tr-TR" dirty="0" smtClean="0">
                <a:latin typeface="Arial" charset="0"/>
              </a:rPr>
              <a:t>zorunludur.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5000"/>
              <a:buFont typeface="Wingdings" pitchFamily="2" charset="2"/>
              <a:buChar char="Ø"/>
            </a:pPr>
            <a:r>
              <a:rPr lang="tr-TR" i="1" dirty="0" smtClean="0">
                <a:latin typeface="Arial" charset="0"/>
              </a:rPr>
              <a:t>Yaralılar en kısa sürede </a:t>
            </a:r>
            <a:r>
              <a:rPr lang="tr-TR" i="1" dirty="0" smtClean="0">
                <a:solidFill>
                  <a:srgbClr val="FF0000"/>
                </a:solidFill>
                <a:latin typeface="Arial" charset="0"/>
              </a:rPr>
              <a:t>güvenli bir yere </a:t>
            </a:r>
            <a:r>
              <a:rPr lang="tr-TR" i="1" dirty="0" smtClean="0">
                <a:latin typeface="Arial" charset="0"/>
              </a:rPr>
              <a:t>taşınmalıdır.</a:t>
            </a:r>
          </a:p>
          <a:p>
            <a:pPr>
              <a:buClr>
                <a:srgbClr val="C00000"/>
              </a:buClr>
              <a:buSzPct val="85000"/>
              <a:buFont typeface="Wingdings" pitchFamily="2" charset="2"/>
              <a:buChar char="Ø"/>
            </a:pPr>
            <a:endParaRPr lang="tr-TR" b="1" i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Clr>
                <a:srgbClr val="C00000"/>
              </a:buClr>
              <a:buSzPct val="85000"/>
              <a:buFont typeface="Wingdings" pitchFamily="2" charset="2"/>
              <a:buChar char="Ø"/>
            </a:pPr>
            <a:endParaRPr lang="tr-TR" sz="22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928670"/>
            <a:ext cx="6429375" cy="879475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TAŞIMA TEKNİKLERİ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00113" y="2492375"/>
            <a:ext cx="8013700" cy="4603750"/>
          </a:xfrm>
        </p:spPr>
        <p:txBody>
          <a:bodyPr/>
          <a:lstStyle/>
          <a:p>
            <a:pPr marL="457200" indent="-457200" eaLnBrk="1" hangingPunct="1">
              <a:lnSpc>
                <a:spcPct val="150000"/>
              </a:lnSpc>
              <a:buClr>
                <a:srgbClr val="C00000"/>
              </a:buClr>
              <a:buSzPct val="90000"/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A- Acil Taşıma Teknikleri :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C00000"/>
              </a:buClr>
              <a:buSzPct val="90000"/>
              <a:buFont typeface="Garamond" pitchFamily="18" charset="0"/>
              <a:buAutoNum type="arabicPeriod"/>
            </a:pPr>
            <a:r>
              <a:rPr lang="tr-TR" sz="2400" b="1" dirty="0" smtClean="0">
                <a:latin typeface="Arial" charset="0"/>
              </a:rPr>
              <a:t>Sürükleme Tekniği</a:t>
            </a:r>
          </a:p>
          <a:p>
            <a:pPr marL="857250" lvl="1" indent="-457200" eaLnBrk="1" hangingPunct="1">
              <a:lnSpc>
                <a:spcPct val="150000"/>
              </a:lnSpc>
              <a:buClr>
                <a:srgbClr val="C00000"/>
              </a:buClr>
              <a:buSzPct val="90000"/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 -Ayak bileklerinden tutarak sürükleme</a:t>
            </a:r>
          </a:p>
          <a:p>
            <a:pPr marL="857250" lvl="1" indent="-457200" eaLnBrk="1" hangingPunct="1">
              <a:lnSpc>
                <a:spcPct val="150000"/>
              </a:lnSpc>
              <a:buClr>
                <a:srgbClr val="C00000"/>
              </a:buClr>
              <a:buSzPct val="90000"/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 -Koltuk altından tutarak sürükleme</a:t>
            </a:r>
          </a:p>
          <a:p>
            <a:pPr marL="857250" lvl="1" indent="-457200" eaLnBrk="1" hangingPunct="1">
              <a:lnSpc>
                <a:spcPct val="150000"/>
              </a:lnSpc>
              <a:buClr>
                <a:srgbClr val="C00000"/>
              </a:buClr>
              <a:buSzPct val="90000"/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 -Dar-basık alanlardan sürükleme</a:t>
            </a:r>
          </a:p>
          <a:p>
            <a:pPr marL="457200" indent="-457200" eaLnBrk="1" hangingPunct="1">
              <a:lnSpc>
                <a:spcPct val="150000"/>
              </a:lnSpc>
              <a:buClr>
                <a:srgbClr val="C00000"/>
              </a:buClr>
              <a:buSzPct val="90000"/>
              <a:buFont typeface="Wingdings" pitchFamily="2" charset="2"/>
              <a:buAutoNum type="arabicPeriod"/>
            </a:pPr>
            <a:r>
              <a:rPr lang="tr-TR" sz="2400" b="1" dirty="0" smtClean="0">
                <a:latin typeface="Arial" charset="0"/>
              </a:rPr>
              <a:t>Araç İçindeki Yaralıyı Taşıma (</a:t>
            </a: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Rentek</a:t>
            </a:r>
            <a:r>
              <a:rPr lang="tr-TR" sz="2400" b="1" dirty="0" smtClean="0">
                <a:latin typeface="Arial" charset="0"/>
              </a:rPr>
              <a:t>) Tekniği</a:t>
            </a:r>
            <a:endParaRPr lang="en-US" sz="240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92350" y="0"/>
            <a:ext cx="6851650" cy="1139825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HAREKET SİSTEMİ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3643314"/>
            <a:ext cx="3384376" cy="1656184"/>
          </a:xfrm>
          <a:noFill/>
        </p:spPr>
        <p:txBody>
          <a:bodyPr>
            <a:normAutofit fontScale="62500" lnSpcReduction="20000"/>
          </a:bodyPr>
          <a:lstStyle/>
          <a:p>
            <a:pPr marL="0" indent="0"/>
            <a:endParaRPr lang="tr-TR" sz="2400" b="1" dirty="0" smtClean="0">
              <a:latin typeface="Arial" charset="0"/>
            </a:endParaRP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tr-TR" sz="3200" b="1" i="1" dirty="0" smtClean="0">
                <a:latin typeface="Arial" charset="0"/>
              </a:rPr>
              <a:t>Hareket sistemi</a:t>
            </a:r>
            <a:r>
              <a:rPr lang="tr-TR" sz="3200" b="1" dirty="0" smtClean="0">
                <a:latin typeface="Arial" charset="0"/>
              </a:rPr>
              <a:t>; vücudun hareket etmesini ve desteklenmesini sağlar, koruyucu görev yapar.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</p:txBody>
      </p:sp>
      <p:pic>
        <p:nvPicPr>
          <p:cNvPr id="45058" name="Picture 2" descr="http://image.slidesharecdn.com/destekvehareketsistemi-100317094530-phpapp01/95/destek-ve-hareket-sistemi-1-728.jpg?cb=12688373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3024336" cy="2664295"/>
          </a:xfrm>
          <a:prstGeom prst="rect">
            <a:avLst/>
          </a:prstGeom>
          <a:noFill/>
        </p:spPr>
      </p:pic>
      <p:pic>
        <p:nvPicPr>
          <p:cNvPr id="45062" name="Picture 6" descr="http://labvet.biz/wp-content/uploads/c92dc9d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340768"/>
            <a:ext cx="5040560" cy="5517232"/>
          </a:xfrm>
          <a:prstGeom prst="rect">
            <a:avLst/>
          </a:prstGeom>
          <a:noFill/>
        </p:spPr>
      </p:pic>
      <p:sp>
        <p:nvSpPr>
          <p:cNvPr id="10" name="9 Dikdörtgen"/>
          <p:cNvSpPr/>
          <p:nvPr/>
        </p:nvSpPr>
        <p:spPr>
          <a:xfrm>
            <a:off x="214282" y="5000636"/>
            <a:ext cx="33186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</a:pPr>
            <a:r>
              <a:rPr lang="tr-TR" sz="2000" b="1" dirty="0" smtClean="0">
                <a:latin typeface="Arial" charset="0"/>
              </a:rPr>
              <a:t>Hareket sistemini oluşturan yapılar; </a:t>
            </a:r>
          </a:p>
          <a:p>
            <a:pPr>
              <a:buClr>
                <a:srgbClr val="CC0000"/>
              </a:buClr>
              <a:buFont typeface="Wingdings" pitchFamily="2" charset="2"/>
              <a:buChar char=""/>
            </a:pPr>
            <a:r>
              <a:rPr lang="tr-TR" sz="2000" b="1" dirty="0" smtClean="0">
                <a:latin typeface="Arial" charset="0"/>
              </a:rPr>
              <a:t> Kemikler</a:t>
            </a:r>
          </a:p>
          <a:p>
            <a:pPr>
              <a:buClr>
                <a:srgbClr val="CC0000"/>
              </a:buClr>
              <a:buFont typeface="Wingdings" pitchFamily="2" charset="2"/>
              <a:buChar char=""/>
            </a:pPr>
            <a:r>
              <a:rPr lang="tr-TR" sz="2000" b="1" dirty="0" smtClean="0">
                <a:latin typeface="Arial" charset="0"/>
              </a:rPr>
              <a:t> Eklemler  </a:t>
            </a:r>
          </a:p>
          <a:p>
            <a:pPr>
              <a:buClr>
                <a:srgbClr val="CC0000"/>
              </a:buClr>
              <a:buFont typeface="Wingdings" pitchFamily="2" charset="2"/>
              <a:buChar char=""/>
            </a:pPr>
            <a:r>
              <a:rPr lang="tr-TR" sz="2000" b="1" dirty="0" smtClean="0">
                <a:latin typeface="Arial" charset="0"/>
              </a:rPr>
              <a:t> Kaslar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ACİL TAŞIMA TEKNİKLERİ</a:t>
            </a:r>
            <a:br>
              <a:rPr lang="tr-TR" sz="28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(SÜRÜKLEME)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85378" name="AutoShape 2" descr="data:image/jpeg;base64,/9j/4AAQSkZJRgABAQAAAQABAAD/2wCEAAkGBxQSEhUUExIUExAXFxYWGBYXGRYZGBkZFhkYGBccFRkcHCkgGBoxHxUXITEtKSorMS8uGB8zODMsNygtLisBCgoKDg0ODg8NFCwZFBk3KywrLDc3NysrKywrNysrKysrKysrKysrKysrKysrKysrKysrKysrKysrKysrKysrK//AABEIAFABNAMBIgACEQEDEQH/xAAbAAEAAgMBAQAAAAAAAAAAAAAABQYBBAcCA//EADgQAAEDAgMFBgUDAwUBAAAAAAEAAhEDIQQSMQUGQVFhEyJxgZGhMkKxwfAH0eEUI1IkM2JykhX/xAAWAQEBAQAAAAAAAAAAAAAAAAAAAQL/xAAXEQEBAQEAAAAAAAAAAAAAAAAAARFB/9oADAMBAAIRAxEAPwDuEqF2nvFTpnK3vu6GGzyJuvW8uIc2mA0xmJBPTKT9lzjauIdTcHQ5zC3K+AALTlLYOt7joEkFrdvRVNxlA6D95Uftzeyuyn/bPeNphtuo6qA2biM1P4gYJnraVuYCk17ndoGvpzlvfg0tKoisDvPiaT84rvfxIe4uaekFdi2XjBWpMqAQHtBjl0XItoYChnsSP+unDQEeOi6NuNXDsNlb8LHFjZ1gAH7pRYkRFkEREBERAREQEREBERAREQFiFlEBYhZRBiFlEQEREBERAREQa2PxbaTC9xho/AqNi96azndx4E6ADujzIur5isO2o0scJBEKrjZrHA0+zyiSCbTmFgZ1Os35qwS+721e3YZ+NhAd1tIKl5VHwtD+mqODXugkAmYkiTYcBdSFHbVRusPbyNj5H+EFoRamCx7agkWPEHUfuttQEREEBvcwmmwjg+/m0hU3G0O0aWRd3dbbi4wLeJV+3jcG4eo4/KM3oQqTsjEB2Iptb3jmaYnrJ+nsqIujsOrha2Ss1wpPMZmmWkize8dNR6ra2kz+mc14Z2jHGHNdIuNDY6xPDgF0+rTDgQ4Ag6grn22cI4tdSeZImD1aSBPt6hWD0yrQxNGGMAykOdTgBw56a2m6nt2g2m7I0ANcJtzH1sdei5tsZzmYmkASHZ2tPP4u8DzsVdaLzSqBw+V0eQ6csv1Si8hF5aZXpZBERAREQEREBERAREQEREBERAREQEREBERAREQEREGvjq+RjnRMDT6Kku2xUz1HtDe0FogxHhOtj6K84qiHsLToQQqPhNnO7Z4zBttIm+bxB5+qsGrVxedrXZ3GbcARmPe85WziibBoJMgADX819FHbXoZKjmtcO0BcTPERM5eF1MYFn99pJuc3gCWmPuqr70C5mUPBpuAAa7qZkW8uN1Y9m4ztG3EPbZw68x0Kg9oYl1N4JGai4HMOUX9CJHiAvjSxRpVaD2d7D1Zbmn4Z0DhynTzUqLeEWAigr++1YNw8OnKXAGNeJt6Kpfp/TzYrMQAGteQBoJgWVr36pThSf8XNP2+6rX6fO/1LpESx0eoK1wdHCre91BjW9q4wJDDyk/CenL0VlVb34AdRFMiQ50x0aJn1IUg55t1po1WVh3db6jOB3Z8Z9k2Bt2pVPZ1SXPLTDjrYTfnqfwLd/wDnPqUCypdmjKkzBGmYDTh6qNw2xmYdzXVCX1NYaSANLjmtDruxMRnosPGIPi232W+uYbO3uq4eR2QfTJkCSDyNxPTgpvB/qDSdZ9J7DzBDh9is4LoihsLvNhqmlUA8nAhSWGxjKl2Pa/wIKYPuixKSoMoiICIiAiIgIiICIiAiIgIiICIiAiSvjiXwxxGoBPoEH1lauJxzGAkmY1i8eKiA9z3taATma4kl1pBb/OgUphcDlu45jy4DwHP8sqM0cWXNzBlvG/oQFDUMMK9d1Vj8oIDXtFnXgieRsp+pWjUEcJUUMZRdUNN7QXgxmAgTEi/A29kEFvfgadPDve8CWgCkQAHB06TNxrKmcU6mG03Boa4uYJAHzWNx4r3tbAsmm512NcO64y0E/Cb9fqvjiMN2zTUN2N74/wCTm3aR0HuivW1aANCrf5Hj2KxicAxtLsx8DRaTcu1tzMrztB+ek5g7rnjIDHF1gfdblDZDi8PrPD3NuGtENB9SSrUS6IAiyIreRzexLXRDiB7yfYLR3Qw9MNflY0Oa4jNF4IBj3UptTZwrZQXEQSbQZlNl7MFHNDi4uiZ6TEDzQSCjdqbL7Yg5ogERAIv97BSSIKZi9ihpLTXptnWTlkcbLWrbuU6zMrsUwvaTcQcvj3gZ+qvL6YOoB8QtDF7Ew9Sc9FhnpdUc02hsmvhpJa2owfPTM25kahRdPEtcdLdNfNdFxO4GFdJaH03agtdoTrEqv4v9NqrTmo4hrv8AjUaR7gn6LWwV/KCMwd5+3Ja3ZuaZDhPMGD5cluY3YGLo3qYd2XiWd9vmBcLSbV5Xtw1/cJokMPt3FUvhrPgcCcw95U/s3fyrbO1tTyynrcKosfmJi3O6+1FjQSR8R8vDzlQdO2bvdRqwDmpuNu9p6hTrKoIkEEcwuNbPc6o8sEZWgFzp0ngBFzZWLBYAtaA3K1pvZoBk6qYOjSkrnlXCOtDpHM2PqP2W7hNo1aRGXvN4tmx053HkmC7oorZu3KdW12P0yuEXNxB4qUCgyiIgLEoVS9obafgsRLy59F7jI4g8C3y4Ki6otDDbWpVKfaMeHM1tr4RrKM2rTcJac3QC48eSg3pQlRFfajuAAHqf2HuonG7TebZ7emvCyuCy1ccwGMwnkLnz5LRrbXPys83GPYKqVaswdC0yOBHOCBovf9Q98CQAfmiB68UwTdfa9QAkloiTYDhwuSow4s4hnfjIRfNP5wWMNhWtu7vO5n7BffFHM2AddPzkqrUp4erQh1N5cwWc10yG3u117iSprDbRGRru1Lgb6gkDwj6rWwjcren24ey+G7uDrNc6Gk021HljnHLLDwHEjy4ILA6u8tBbDh7HxHA+EqJa0nENDWlknvk3bMEtAuDMqUo4B1MuexwzOuWaM8v8T19l6q12mzxlI05jw/hRHy2jDstOrcE5pAsQy9xeDJavph4dTqMYDADmtnjLbQfOFnDubUquNnNY0Mkwe9JJ+jVIRAQQRc1zmty95rmZpgRFx4qeCg3YlpZUJaQ7vVBIPy/AZ8A1TbDZKPSIigIiICIiAiIgIiIMQtHH7Jo1v9yk1x5x3vXVb6IKTtH9PKT57Oo5nRwzD6gqB2luXVoNzF7HNsJvxPAW/AuqKB3pwr6jWhjS4AkmNZi33VFHo0adMQHAN7ziTYudE6n8spSnjQQ2SMpt4+fmlPZdQOGam8ibgtJB5TbnHotp2Cyu/wBhwsYcGaeglFeKjpuPZRr8S4VWtJ7upHOzrE+ICmRhHOADWP8A/JAHhML2d1X1BLnNpEQW2zmxm9xA4W5qxEG7EuHMfMM1x3TI00FpVq2NvVSqvbScQ2u7Rokg2m3KwmCqLtnZ2PoVH/2jVY74S1ucDwgSOd1Jfp5u9VNb+qrZmhuYNDgQ5xILSSDoBJSjpQWUCLIKu767KFagTo5t5/PzVWJYIVHN9ze1FNzDTPY52ODo7oNwRPHRq+Wz9qPGJq0WtOSSczZkaa9J+q6DtYHsXxrlJH1VE3boPdicSWMLmuaO/ENzCLZuVzI6KyjaqUajidY5n+Vn+idN3DwA/n91s0nO7JoeQ14hrhoQ5tiD1stY4Kq89zM6T/gY9cwCK9DDNbciT1v6cAvTasH2nhHmtrDbr1XGX1RTHJgBcfPQe6nsJsWlTju5iOLrnx5SoIDDUHP+BuYcwIHqbFbVHY1YmSadMebz7ZR7lWUBZTUR+F2YG/Ec56iB6LfAWUUBeKlMOEEAjqvaIPlh6DWCGgNFzA63K9Vmy0gakEey9ogjKmHqVGljsrWkQ4iSSOMclJBZ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5380" name="AutoShape 4" descr="data:image/jpeg;base64,/9j/4AAQSkZJRgABAQAAAQABAAD/2wCEAAkGBxQSEhUUExIUExAXFxYWGBYXGRYZGBkZFhkYGBccFRkcHCkgGBoxHxUXITEtKSorMS8uGB8zODMsNygtLisBCgoKDg0ODg8NFCwZFBk3KywrLDc3NysrKywrNysrKysrKysrKysrKysrKysrKysrKysrKysrKysrKysrKysrK//AABEIAFABNAMBIgACEQEDEQH/xAAbAAEAAgMBAQAAAAAAAAAAAAAABQYBBAcCA//EADgQAAEDAgMFBgUDAwUBAAAAAAEAAhEDIQQSMQUGQVFhEyJxgZGhMkKxwfAH0eEUI1IkM2JykhX/xAAWAQEBAQAAAAAAAAAAAAAAAAAAAQL/xAAXEQEBAQEAAAAAAAAAAAAAAAAAARFB/9oADAMBAAIRAxEAPwDuEqF2nvFTpnK3vu6GGzyJuvW8uIc2mA0xmJBPTKT9lzjauIdTcHQ5zC3K+AALTlLYOt7joEkFrdvRVNxlA6D95Uftzeyuyn/bPeNphtuo6qA2biM1P4gYJnraVuYCk17ndoGvpzlvfg0tKoisDvPiaT84rvfxIe4uaekFdi2XjBWpMqAQHtBjl0XItoYChnsSP+unDQEeOi6NuNXDsNlb8LHFjZ1gAH7pRYkRFkEREBERAREQEREBERAREQFiFlEBYhZRBiFlEQEREBERAREQa2PxbaTC9xho/AqNi96azndx4E6ADujzIur5isO2o0scJBEKrjZrHA0+zyiSCbTmFgZ1Os35qwS+721e3YZ+NhAd1tIKl5VHwtD+mqODXugkAmYkiTYcBdSFHbVRusPbyNj5H+EFoRamCx7agkWPEHUfuttQEREEBvcwmmwjg+/m0hU3G0O0aWRd3dbbi4wLeJV+3jcG4eo4/KM3oQqTsjEB2Iptb3jmaYnrJ+nsqIujsOrha2Ss1wpPMZmmWkize8dNR6ra2kz+mc14Z2jHGHNdIuNDY6xPDgF0+rTDgQ4Ag6grn22cI4tdSeZImD1aSBPt6hWD0yrQxNGGMAykOdTgBw56a2m6nt2g2m7I0ANcJtzH1sdei5tsZzmYmkASHZ2tPP4u8DzsVdaLzSqBw+V0eQ6csv1Si8hF5aZXpZBERAREQEREBERAREQEREBERAREQEREBERAREQEREGvjq+RjnRMDT6Kku2xUz1HtDe0FogxHhOtj6K84qiHsLToQQqPhNnO7Z4zBttIm+bxB5+qsGrVxedrXZ3GbcARmPe85WziibBoJMgADX819FHbXoZKjmtcO0BcTPERM5eF1MYFn99pJuc3gCWmPuqr70C5mUPBpuAAa7qZkW8uN1Y9m4ztG3EPbZw68x0Kg9oYl1N4JGai4HMOUX9CJHiAvjSxRpVaD2d7D1Zbmn4Z0DhynTzUqLeEWAigr++1YNw8OnKXAGNeJt6Kpfp/TzYrMQAGteQBoJgWVr36pThSf8XNP2+6rX6fO/1LpESx0eoK1wdHCre91BjW9q4wJDDyk/CenL0VlVb34AdRFMiQ50x0aJn1IUg55t1po1WVh3db6jOB3Z8Z9k2Bt2pVPZ1SXPLTDjrYTfnqfwLd/wDnPqUCypdmjKkzBGmYDTh6qNw2xmYdzXVCX1NYaSANLjmtDruxMRnosPGIPi232W+uYbO3uq4eR2QfTJkCSDyNxPTgpvB/qDSdZ9J7DzBDh9is4LoihsLvNhqmlUA8nAhSWGxjKl2Pa/wIKYPuixKSoMoiICIiAiIgIiICIiAiIgIiICIiAiSvjiXwxxGoBPoEH1lauJxzGAkmY1i8eKiA9z3taATma4kl1pBb/OgUphcDlu45jy4DwHP8sqM0cWXNzBlvG/oQFDUMMK9d1Vj8oIDXtFnXgieRsp+pWjUEcJUUMZRdUNN7QXgxmAgTEi/A29kEFvfgadPDve8CWgCkQAHB06TNxrKmcU6mG03Boa4uYJAHzWNx4r3tbAsmm512NcO64y0E/Cb9fqvjiMN2zTUN2N74/wCTm3aR0HuivW1aANCrf5Hj2KxicAxtLsx8DRaTcu1tzMrztB+ek5g7rnjIDHF1gfdblDZDi8PrPD3NuGtENB9SSrUS6IAiyIreRzexLXRDiB7yfYLR3Qw9MNflY0Oa4jNF4IBj3UptTZwrZQXEQSbQZlNl7MFHNDi4uiZ6TEDzQSCjdqbL7Yg5ogERAIv97BSSIKZi9ihpLTXptnWTlkcbLWrbuU6zMrsUwvaTcQcvj3gZ+qvL6YOoB8QtDF7Ew9Sc9FhnpdUc02hsmvhpJa2owfPTM25kahRdPEtcdLdNfNdFxO4GFdJaH03agtdoTrEqv4v9NqrTmo4hrv8AjUaR7gn6LWwV/KCMwd5+3Ja3ZuaZDhPMGD5cluY3YGLo3qYd2XiWd9vmBcLSbV5Xtw1/cJokMPt3FUvhrPgcCcw95U/s3fyrbO1tTyynrcKosfmJi3O6+1FjQSR8R8vDzlQdO2bvdRqwDmpuNu9p6hTrKoIkEEcwuNbPc6o8sEZWgFzp0ngBFzZWLBYAtaA3K1pvZoBk6qYOjSkrnlXCOtDpHM2PqP2W7hNo1aRGXvN4tmx053HkmC7oorZu3KdW12P0yuEXNxB4qUCgyiIgLEoVS9obafgsRLy59F7jI4g8C3y4Ki6otDDbWpVKfaMeHM1tr4RrKM2rTcJac3QC48eSg3pQlRFfajuAAHqf2HuonG7TebZ7emvCyuCy1ccwGMwnkLnz5LRrbXPys83GPYKqVaswdC0yOBHOCBovf9Q98CQAfmiB68UwTdfa9QAkloiTYDhwuSow4s4hnfjIRfNP5wWMNhWtu7vO5n7BffFHM2AddPzkqrUp4erQh1N5cwWc10yG3u117iSprDbRGRru1Lgb6gkDwj6rWwjcren24ey+G7uDrNc6Gk021HljnHLLDwHEjy4ILA6u8tBbDh7HxHA+EqJa0nENDWlknvk3bMEtAuDMqUo4B1MuexwzOuWaM8v8T19l6q12mzxlI05jw/hRHy2jDstOrcE5pAsQy9xeDJavph4dTqMYDADmtnjLbQfOFnDubUquNnNY0Mkwe9JJ+jVIRAQQRc1zmty95rmZpgRFx4qeCg3YlpZUJaQ7vVBIPy/AZ8A1TbDZKPSIigIiICIiAiIgIiIMQtHH7Jo1v9yk1x5x3vXVb6IKTtH9PKT57Oo5nRwzD6gqB2luXVoNzF7HNsJvxPAW/AuqKB3pwr6jWhjS4AkmNZi33VFHo0adMQHAN7ziTYudE6n8spSnjQQ2SMpt4+fmlPZdQOGam8ibgtJB5TbnHotp2Cyu/wBhwsYcGaeglFeKjpuPZRr8S4VWtJ7upHOzrE+ICmRhHOADWP8A/JAHhML2d1X1BLnNpEQW2zmxm9xA4W5qxEG7EuHMfMM1x3TI00FpVq2NvVSqvbScQ2u7Rokg2m3KwmCqLtnZ2PoVH/2jVY74S1ucDwgSOd1Jfp5u9VNb+qrZmhuYNDgQ5xILSSDoBJSjpQWUCLIKu767KFagTo5t5/PzVWJYIVHN9ze1FNzDTPY52ODo7oNwRPHRq+Wz9qPGJq0WtOSSczZkaa9J+q6DtYHsXxrlJH1VE3boPdicSWMLmuaO/ENzCLZuVzI6KyjaqUajidY5n+Vn+idN3DwA/n91s0nO7JoeQ14hrhoQ5tiD1stY4Kq89zM6T/gY9cwCK9DDNbciT1v6cAvTasH2nhHmtrDbr1XGX1RTHJgBcfPQe6nsJsWlTju5iOLrnx5SoIDDUHP+BuYcwIHqbFbVHY1YmSadMebz7ZR7lWUBZTUR+F2YG/Ec56iB6LfAWUUBeKlMOEEAjqvaIPlh6DWCGgNFzA63K9Vmy0gakEey9ogjKmHqVGljsrWkQ4iSSOMclJBZ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Picture 2" descr="http://ambulansclup.net/wp-content/uploads/2013/12/sekil11-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653136"/>
            <a:ext cx="4680520" cy="2204864"/>
          </a:xfrm>
          <a:prstGeom prst="rect">
            <a:avLst/>
          </a:prstGeom>
          <a:noFill/>
        </p:spPr>
      </p:pic>
      <p:pic>
        <p:nvPicPr>
          <p:cNvPr id="7" name="Picture 4" descr="11-3-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84784"/>
            <a:ext cx="4991100" cy="3168353"/>
          </a:xfrm>
          <a:noFill/>
        </p:spPr>
      </p:pic>
      <p:pic>
        <p:nvPicPr>
          <p:cNvPr id="9" name="Picture 4" descr="11-4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355976" y="1484784"/>
            <a:ext cx="4788024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928670"/>
            <a:ext cx="6924695" cy="11525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ACİL TAŞIMA TEKNİKLERİ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(RENTEK)</a:t>
            </a:r>
            <a:endParaRPr lang="en-US" sz="32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565400"/>
            <a:ext cx="8137525" cy="40259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</a:rPr>
              <a:t>Araç İçindeki Yaralıyı Taşıma Yöntemi (</a:t>
            </a:r>
            <a:r>
              <a:rPr lang="tr-TR" sz="2400" b="1" dirty="0" err="1" smtClean="0">
                <a:solidFill>
                  <a:srgbClr val="FF0000"/>
                </a:solidFill>
                <a:latin typeface="Calibri" pitchFamily="34" charset="0"/>
              </a:rPr>
              <a:t>Rentek</a:t>
            </a: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</a:rPr>
              <a:t> Manevrası ) : </a:t>
            </a: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tr-TR" sz="2200" b="1" dirty="0" smtClean="0">
                <a:solidFill>
                  <a:srgbClr val="000000"/>
                </a:solidFill>
                <a:latin typeface="Comic Sans MS" pitchFamily="66" charset="0"/>
              </a:rPr>
              <a:t>	</a:t>
            </a:r>
            <a:r>
              <a:rPr lang="tr-TR" sz="2400" b="1" dirty="0" smtClean="0">
                <a:solidFill>
                  <a:srgbClr val="000000"/>
                </a:solidFill>
                <a:latin typeface="Comic Sans MS" pitchFamily="66" charset="0"/>
              </a:rPr>
              <a:t>Bu yöntem, </a:t>
            </a: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kaza geçirmiş bir kişiyi  tehlike söz konusu ise (solunum durması, yangın tehlikesi, patlama vb.)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omuriliğine zarar vermeden </a:t>
            </a: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çıkarmada kullanılır. </a:t>
            </a: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    </a:t>
            </a:r>
            <a:endParaRPr lang="en-US" sz="24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714356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RENTEK MANEVRASI</a:t>
            </a:r>
            <a:endParaRPr lang="en-US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80258" name="AutoShape 2" descr="data:image/png;base64,iVBORw0KGgoAAAANSUhEUgAAAU8AAACWCAMAAABpVfqTAAAAnFBMVEX///+yNCf+/Pz89/apAAD47ez79PP58O/15eP79fT++/ry3dv26Ofz4uDx29nszsusFQCxMCK4ST+3RDnitrLs0M2wLB21Oi22PzO4RjuvJhXaop3HdG2uIQ3oyMXQioS9U0nEamLKeHDAXlW6T0bOgnverKfkvLjVlI7BYVjapaHKgXvIb2bgsa3kurbVmpW/YlvOjorIe3bDXFHQ9g18AAAgAElEQVR4nO19Z2PiPNOu3I0bcu8dV2wM+P//tyPZBkzZvZNskt3zvJkPCQGCxWjKNU0G4Id+6Id+6Id+6Id+6Id+6D+IZVjub6/hf4Okti6aRHM1LRlj5W+v5v93UlIaumMQxMNpCHKLTgzqby/pl0QpUfS31/Af5Gv2sBX5zQb/IUjmYIWZ/LcX9ZIEuXAcm9CLVhL+9lp+SQG0H6wmn0L9HxQCpidodyj7NrBoOon/zS0nfS8TH59ky1D95xgapbRbT0vdmH3j0sk/t0JMkdW9MpaVTpjfvpbfkmIR5e0vUjBcK/730Iji2ezLF0xH+5f8POXD4EGNmDMM/s5ifk1CavW/eMmHxT9k8wd4YgGH5FG+ySRV09VfXNIrqryC/MVLws46fOtafkctjAWwbRjQNvztWfaYM39vTS+ISZPX2o5Jgd03LuW3FHnxBkSOAirnTukN69/ySRU0fv2iNI7ft5Lf0ylBPjPpgejc23Se/s36/wJlxO885GB/20J+TybcAlCXgOoejf2/xU8W1ov1FF6A41r63tXciDPNOwxXIPFUkC8v68d3wn9J34ViWg4pkcAf7l5hKhKwtMG//r8vpu3+qNt3gkifSNDLgM0ekbLiPIUif5F4N8FiSaUKY9+Dd5NQwNbJku9f0yZyQssaazjwi3owPJmYQEY77z8pUdT8Q5AOHKw9/kW5fhHfvyJrW1AeY2/LSb/2/19AlJGpKkEQquN4kJjAZZQkHBJLCml8ORsnVr5uft1+5+r+ixZ+Cq6RPdh5ZheB+hw5XaMH36j0TKe5mJ2EGlQhodoI//KatWB2MpoFduNX192PfwWe/wpt7TNej+CaxQM/hZ0I0r3ihGkT/hLwfzaRka0XNuKmo+YlW3iElSAOxmF4b4viLb+Apo38b4VHsptj4dt4SuY/vIRW3Aym3WKI+k2Lpk7IYFuInbarlmIlaSqB0bFwUgl/hTrJi+snzSDZfs/S3khkMrmhjc3Hp9uz3Lx4JjEmfnIpEX1Ltj4LtcRqsHxaaRUZiqES4bTNJRHqxSMuEuuO0JN/LL8046WNLvX7m1LL8cQ+0za5Hd7/0nLGov1qt2Tm1k5VsxSZT/UY1f1W7mxvnDSd2QVHCK2x6GVZNOvO6dIdhOFRMa34vz72e0mhsd3sT6DXblBEGqfHtQrAEX8f0dnVZy18zJZ9Lok60nS1OWJfZMcx8ukSkS0Z+MEBXFm4Xgh1nYCeqkErGQnvBNjjPxMQL2RnCL+VPqh2Ny8uJfixEQ6ASrDqU1rDAHlrN18YLgkdNpzEDjt3u22sWhRIhpqxJRuk6CcpanE2qoQbthuGYX2P8GS2+df4aeEUZ1ECSb/xU7YR4xjPkrhgsl+8c8RJsQB+Yb7emFASJisvRq9XuAocEncMkJmh9i7ZhmWvzVY8pY3MYrtqG0olXf7H534vCYcRG0hWBvxpc322SFkUMqkH0Gr1iNgs2mcsKPEX8lPYWxd2Nq1vpT0DKJmqIRFiA1l5Wa1m52x6K1l4WmGQPBhGI7T/WobhFbEn6+ofVx683YJN5qGdRyy1EVbaElNsH8P6y7wpny/yqY5GdLb9SAzMVga9q1p4o6tGTeQErUKII8mKZjvganb+b8GlAaavniax3y8QHzUedBXWxQnsZ5blflVyTB4v/NSr0t7Kad5SilFRpl2EDSn4krelAmfLi35KZ/Oumt4c3P1DtLN/FfnQGlp0ixSsQPxs1UnRU+es0Z9eomO2GLGZF3UnnLLqQD1QGK6LoErMMRSjUaF5oFjhTrNhthQ4zkeTlPf/UsUQ5Nbw+oWe9sEWBMgZJYifJ3vSr8wRlcKzP0lESYFiKuOsObaFghwTXvjpGeaG3IDI3HIkIOsiyrxt5Yiq6wtyWfulueSTzJwEnK3+UyXtSPXG6kXoQwaOsj0DE0kv8lfkPp+ebeABfY3E2v2xD5DNqIw7L7TGs1+Wvq5LZuiiuMh1CCKsUGhUbQ2zmkRPiAZLNKxKOQ33AQUSXtOJJSH+l0xoZYUw2ZoPJcJNTwSiPX0dSZMAc8RJcWYf6lg0hWPofFjJFMSryIh3Kk3rqWkqcw9S5LQ8klNVj1VCDYeI2/oRxfstAr3DWao8YFj1ZNVXRNUclXu9sYXOY+ZhdbVvr32aQ4oCuWM8RLy4CKo0BLalDLOnOiC4whwRsG8bupt1i2/g+MHGoZ5ADLMJPWsjhlzxp3VB7Nlu7iK0PrIxcu/b3txumd7TAyoqgDAmtytucTTMaKmijYdk5+AY/7UXiD2r+QvFZL6OR8sibMJ2HCfZ6XaIopQCzmo0fes4qUao3fIRpWp/iKFKaKuelUZPqIvRFMOKmc5Sd8qWgxYMDmUki/KhRzoujDE436rC5g5px8EOyhx3AJKV58R6Uz0nF9jYO+XqX0rnDdBCoUiqOdCzkiACR9htVq+G0BnWSeU+dD/C0C7ZKjGhv3Ahhb9VfU5XVfQOzklqFKJnlcIqlbIBbJWz8bXqVnotkBCrqmRO2oCKiJUcBtWDjAo13YL4r7S0UYNB9aYosRwjmooio70OdhO/5t3duupD3WaThsH7M3iRhS1dC9NnJYwCkIwdzoe0/EYLt8zeDp0sFnnEe4XZMSZMsVCTmyA8ANN1qoM3kNeP5ZFnoh9suhgizHz+Oy2C+6mpiqsq7bLGdHqmn36S9DBDlKqXL69TDXwq3P4nnaZ+PaGD8TNDO7mHOFGXcSRnqVqFDHvmhXotc6xcJhL638LkgNQ1ERCbwSy7w20/W7RMcUds1p8n6yjwZ4+7v9IhepqSNIdd5S1wVNEnTmZT/KHEC+Irj9C/fItN8+5GLH5spt/MHgZPDJUEAUVIVlwaLIn8iI0Wwir9CPOjgsw3D5jcs9MY8OgfNxJflGvIJmgiAH64xsXC2UHvUNyX4d+X0yk8lZUZZ2SA9IMzo6GBZ/z8EbNXTK49YVzlZRdfEhH2O6G0QlxyvyU8P1sLbsqIoABjE7hqqs2dfWbaKeB4xjtseeqCNOVrPYuZ2eq3eD3rQmfkYdMSWe9Xos8gLj42yQ6XakYIcbo2nbJgio5+mXq+KnBvGv3yXXr4Thga0deNSZ8rUtujN4XvtsmpRn42z9cPJ3OsJnK/1/P+/oqyO++QiACTrK8KNkLnCBwFfPj3snlUSSNdUsq2NCJ+5pkRKmCj3XsPPr8yxXecdwVKJX19u/KUh4ndJYAPM1bzRasSrv5a1mauCWJxj903Wj3bTIHC6f1V6BzBiMpkNvf+UretOewDLXzo9eSODm4IexDC6Hh9OMD0PQyN4cqF0HddHWQWqpfsJwPaEIirHl9ZO18eUoPqXMNLKVwnH0R9JYtajRCDEIX632iwlvzQTus69zqO4Ve42KfLTUc8cWy8qWoN83eUlE7jjYfRvcL7l+T8xK4tiiWiVbXgxk/c7nkdO9ln67hAdG+fqBAV6EpQ57X3q9brLyOhcuypuF3D7KyNt+TCxnU4MXjGb9XK7seW82anRHbdDXJv1bVs1cSFnxObmSZZ2xjFPa7+VPJFQsXkDiBVK0XaJ4Df8QJxoqzgW5uFAJ5GWFhipmG2ToxU9BnnzZ6IW+V5SMMa39qMQ6bOTd+l8eZ5ucTJF3ba8/YZcN3EHdk35d8mlmZ7U0tgfZ9XOtw6VQ+0Qh0zsEf+8gC/G4DGOw5srl+UGJaHQuQ4r2ILpLLcOrIzYPJGE0UW7mt+VmqezvJpXWBUszIHCh9AffnzsPNNJcrxyqTifq9L57rE1AGmZVJH5PMY+7s9vB9XQ3BtCvDpCWqTSmy5af4kespQP+pPAbU3Ngye6Bs/TeIqcptrJU51LsIk30afFLXHpeHJyETaJJNiQhiAehC8U3F5xNI9wh6ziSZr+K3tjLLpO6odXxnHNjBJszh1Qksx6Ac0TGVO+LTdchK+sWOwgrc3rvy7Yl+MpzVIDHv5VBhsFQkIvYdDsgMRngQgX6wAggNP3Vbhlb9xynJaLcQe/sMkvlFAmYCGTWkKjGyWceq6EWDTxEaQXk2R+Gwy725vRcsuVmaNOszuVdGIt2XITfU6LMIR2eVD2+5aOVIdpwmGxdt4EIZ5G8+mk+zpsBbkK5igTvChFV0kLlCTc0oUHombxbW33+fh5dSOo7I/NUnXxHXbRwxg1O22qqpoEhPTXkuBssvvLOWGXsTNhOmbnKi4u+pzREeAJCmlD4oqCq/8zOsitZ20FAAJmKpAIebVhve2lRo3w02dH3IASmgt3DaQG4oD0ndnhpPKd3kkPtF4/1gcTIZhN0u2XLpDKsPUdwNYPAsvq7uHNHDQITYyMu7PfFvaobSCeUfYo43UYcyTLA066VqIm2VWaY9O6e7xOlpCu4pk5HjjbH/NybTW9l1O21AvFhcny3QDLJHU1rS+a0Bp3FHA7O+Nn5+tvaY4Z3EH7Jgb7dE7yQT6zsUe9zN6b1oyVdO4/REwBYRJpNRpQqeVqCyVTevaBs3WME5wpCBU8JLbAgd1SSBxS9pgu1t1XKGFO/PLotsj3ovbBQWWQ6V/T5K+wrlWZnfPz/a+fjzibmpyRCs1nxPyioP4WWMxqKy3dV0LrRtmMgnKg8n5R12rcTlu4ae6Dmxb3XSnvIGz4EfScGt1nuSokZesYhZDtdVii3LhZ+RthOAIzrtJ0ch4QBGAF3x9V05EYO/dq/dXeuBnFaJVkZjx8bME8iP6325Sq+CtqSaqP+/0rmwDO/cXqeGTyb/feWwyiLkjdjD+nLbm0r0ExCZEDK1cEI3NJHzxbZSLOcvu5MiFJEZIyRSdGQIyOd6P2oG/rIF+ErGBhTewJu6fbk8TZL+QAhGfyNAEcvYsgDxyL5I2ccUM326jBjvO4+oWibFn7OBV7c46myppeuCSiGKzSYtkJ9iArEKSOL+XLLwLSi0rfs6HRMhEFTro4Swn0jj9lpPdF89URBD7GubYRRE35btmagNQtzeGyk6BAZEMqhdzxlg+qwnkARb+os/kmSpNiCx9dQ3QY356DxYjiARcNJC0EPGtXMbGFRhIQXmLRfkkX9Qru+TrjinHev3GXeSxD2Z/UHja16q8e0wQFlEgnxwrUCWapuljp4Aq7cOVP+Q6JB5+wwDlRfWNbxgyLphIwG34+zeOgIijCJS9CledXNzeU4lHJ9z6ALNCOEGOzYqL7JZJ0a27pCN6jlBlA4VUk3zuBvQmRiYWaz8uFiFWv5ahPaEw+7A4qRweOBGUJDb808kEjBPZzi3DOTUG73/Roo74SVVMPWIJGNw3ljtxoADIaLeeumQN1XpMVG4LMF02sorUX+X5CP8O645zWOQzwJygqqmLmKVDN79LurQ35XGpfmVvY5CSgIqhlVAR7fMoSF6uy+bmLoNXW8Mk3bTlL4mf2r/TdsPgIvjb+Gm6s3SZzh1kNe3HzsNNtvTX+F54jcyRX3rwK/5UFeR7AfjYWYGTBhR0CW1Zcr+IxtbmgGxbeUQJXzJKxSRTsYXXPAb0CIYcnSbrJonpvR2CJrLRYl5RRbhDMlCSLxehuAwCsKHplzhr8TZtGi68OWtr/EXtHlIFbH5RCqEavOuG7o8PkdiWxq9xEmBSDX+vxgB1gpDcIv3pErwPOPnEGIGTFF8SLfVLDsP0DLBH12RE8VBNUrkpey4IUQiPNSYL90hH8uH08tQL5aykShcAHPhJ+dsqieeLfN2Xd2X3IacipauX40tD30F/LAdE9MLrGSCZ3kbSItAmswAoSw5PsebLsrJpfkW6Sd7BeZ+ZJpafJQuFMYaFw98xxbYxz7SXzOqLgRjhVpyK9/s38ZNpLqImhOMqsjUf8Wt0Zw7S+b/Mx1oW2vFLS7/oIORHNgU5JIAZlxzIafmtfe3Ul+Dpy8LY2M9ehDaYlZifwxS05YX7MmBr2qCpo8ope6Rdpzfxk7/V8lN65ZFM/YFTxt3HHaYjTrg8Aw8k09kkGJSyhzlO0ZhM2IMtMW/VJb8X0fFXJkHZzDXFKIqqSMZV9Id81nIq3IjFp5zEJh+aV/kjDhZ6BLbIuMUVBlVvubRiXT+polcqbur3O0ae7vwOm1Z4Rv/pJBuEP/HnlfvUgQPaf1/nB1cmgyV1V8/Wk0rdL21i3tq7vaZ6IfQSmdFnHVKw0hs9CczdjCrGbAOEdDL/Y52+UpeD23mUb2WAcxUM099yafOWUWXs1X8sweKVNs29vIqJwGhPTafyOAus7wYDNkysfgIIyHOLq6vyefMq9c3Bxoco0j3nWFfbw5AybA7zfCcJCA5yZ3imhP2S88UqgsAefpjF6atostYID6oFEBrsCfg3VbqjW1qeS+Ht+e1DmZR7lKhDmuaPdl5KZjVWTudywAyNdCZClmGJ5SJiXpG4C78yAyr2ORxuqxX9IGs5JZFA6zkpVVrztTcY18naiJfkn187m5IYkOWUjvqkhs07+bkp6Jv69ur9V+bGxZEvqFYJaPiIxrnjfJKM6Oc0DXH3YqsDH+GxeUgq0hd7kn5hLsQcAg2uauzUwZxgsxEDigjSxp8lEpisiHVFgRgY88fzyyHJ6SiCagdnRtZvGfuI6Ft6tVyFSKeHY4mYkd8ej5rrOESY8KwP17n5meRsSYfWFMtucIWATVt2mTBloxHuRiPaDn7uvbdv7c3Ep7TnHte669MW4zi83Mbo64mDlWB2kqZ3sfw8gWtolP/qFKYKllzkXMsO/lv4aYY3vxNd2+2Q7j+EtNKkJhuGl0WTCDr3Cf+K22zRh1gaE922cN+tLZjJJNBiAOlYiY5IbiEMPWc4fMFkNNcm+VApaJ/lazzpWh2XhTTt5Fx6BnGDv4UZa/7FVJFKjoMT4wmoICoszdayw8Vhi2/J2Mm74NVj2XmwcCY+5kKakZwPnadcW+Rehrraii3yOPEQd8tMKCb12rqwwbidNQ9+uTVqF4ZuWn92J1MZesdpmxQNOVPjiC8NvRpQVR9lg4wQS9dxuJx1VznkxvAM2t3zx8laLMmMAMQl+SO8hZ9ssHLq+2txSPEekFCB0IU5rxbwTn7/IikW1xm5es5rlRjWJ62goV9kGwYPtpaJjGGf7z7zbEOmpgnNCg0WeWIXCQCNG3sYaMXTCZB4TxXQYVEkHiI/roExeBGc49Q9yYm+Fs2WjXyTEz2tjFl/zdGZzgPARQER1S8XJf1wBZEZsz8RVj/7KbJcmimHkAWcagJWmGLpl+idVT5PQuUhgUVkVg3MyDo0QWUf8DULS03AYcSPW5fF/DSb2cCtrL+cvypmbAL6FJ+7tL/oIvmmhEi5qo1J9IVPZf7QJ6WWgJxZxpSASS7DR8aQJq4VXtsvygUuSDsd50anFZTel/ckC4Yb7ip8aarwcus0zZwA3IhF2KpCShweP0cuPDGoBPl7I8ibNTpn6Po5JI1o0/cN5k2F9xVt1FUXsXtxe93+XqKUG9cZbQs2uIjElzqkiV0eZuNFrCtv0aUaq/tuSsVL3ldXigSTgPuLpaJyFLtXSyO66O6N8Dipe4uiaVY7jAYoLe1UVsuSZxXJwufkpnP8WIqhS27OpfAWuesejsEtV/A+yjlw1vuTBpuyMmW5ycdmvvQWXlIPXo37vacUavGloToiYYBrDTDCTHGW3Uf8pDKIoYpi70hAdkMNYthKgIsW/vc5Vknj+UhIhv5gDCfRN1ZV9HKZ4IGf9bo4nVTAhDYRL4cubVVNzTEfxd3Fn/nYIM0Ju1L/2LLeTNFopdJKXflc6i4qJ7sdJcTwAJi8w19AyszmLAtRoR2XL03KxSAAhdAfBbQPP9gjwKq3bLsMFxyWDPcGJXYu5z0hYTY76QxrhrvoQ300rCQyo+bi2vgEf6To7JGxDb/4MFB/PXY5U3I78vG8E5H/TsBSI+Y73di0TVeuXfUZCcPpaZnn5KP1V9+6PuQvKZFllEmuyr5th95oVH06sARwuxIFaUc45uOuidtyq+A+Kj5CESa9u4AifwpFBU0bmq+e5zCd5BHGKKs+qgMKK0j/CquLvOqT8cGZSyjkLL3HdQbJY+7szUu69eZszkusOvHz0ARFkRcdkblWPnhzxJRbeWJ3JUttJCPoNM1F24iiJbYy2ou8Srs5equcMPvqIrs6Pn5trkPPdNrssUmstdfie2QRWcmdjs19jaX3ourpGIfgw/IprbLCh3C27Ld8L2f2XRR4PQhmbR4gXBeaOGwxi/vF8O6SeuX7Lz62sPKKCc9w0c3cT10uVXvWY3z2Y3bzhuZRjaf3UfwAh5W9FJLAf+bnx/st/FtjmelMkxvSfMwnYA/nrunidq+eQQSRX2dqr4yewG97uvtT9orHd3wNMcnSl6nYMzvIiqW2M6cEsx93EaiuZ6UrdnZbuHE3zRJbo3r/Ff6InyuEKBwnMe/nVkPpXJsCLqUKsVUhoJGWU5oD8bmvU13XHUfrcB8Yo9/pj/JdJ/rXljRHGUI9nfokZPcXbrVItpaoJro/V8/3Vn9QkLAeW7o/ru9AsPc3h2hjVzI8BmBcmG3IM4QT6gAmEdqqnidpZ1swQkHu/RD2EH7LkVaUgcM5s8MJJWGHRMI8R+s4nOHNM/SXMYveuXc4or6KMkjNe5xMYPIj+DAVt/NclGmks3rK+MYoJmZ93DnP9XVueYRl77T8SKhecD4Har5maPe27ug/pR7iiX8qmUZ6inxTZSKQR3xGCRaGdp+OhGdZBEYsgv80lRUfVxbUeTpCW3H/IKpbzcUqc1igeQ/7tZmaFQG7zbU8LWJMRZpfaBeuyqHCKtgQOJZjEHGfHiMJtapJFIVH7zwkDWbm6xWgslzuQs8jdnqo6km+y0eHEIGS6k+5oWiF1xm6BKRZrlvCIu8PbBaV34rr1oS7tuGjS6loBrCDFhxemRXpZHXXaPe8WHIpioZCdx2ETEOnGKLPPIiF3aaWzwlFgPikjB2+OxxGvwetphu/PaVOMkTiBmm/VIxs5exfXNu6NH4rNVFkVGSN4apC1Fp/IgHGrRI3TCcjc53zkGBSnEg5dttfNUUdbscqlrFS+adzkIS0kxR+pShV3BE0PH6il+o8B49cRwSKf0Bkl1u34/Gh060/3X5pIy67vk1dp/MOr2BbusxiizrspUZhRUZJr3ldav+mavuvyLzdp0qehxAq6yGNIeV6/bsaRQsHjpH7snFDe5en2dBHd5LM+Kn6aac+l2G8tOvZuASded5UVhmWCRJw8SWVRajqLwZaB3o+kIXwjMiYa07ydXiFcf7o0HcyuCZomGaSVTJ9OI5kk979TUmkgkKi3qiiagKkVEdbFg3tdOi3v9Dsyh0/p8tGvLUbibiTxw+nbkSmWQKTaImaK23ILK99jTZmfkaaF4l6p8/bE1yckPKHFe391YBS+7nKacKHk2jO1+8g+UGKTL3t7LpRx/U1Jw18ifVrv2z7qir3QXDsgnhAT/h+K9/kvIKfUuCgsvD2mYbO8Dt3XjKxBDl+Mv1iEK4ePSNvX2befMzPnkgqcLB7YubnNTCJPxy9z1Td8sWmPbcgKpp3B0Lj2bjILTKKkTkBPXKKjEl+a9RH22uOiWfru90xjus6SNNj2jRNQniwqKRFLus/XOZMBm60YmRRlBkcLHYxPsZA2iB+zk6Um48cprI9Ceg6PU8nKD7R2LBcO+HCUycRooRzfsqF8x9Nfl5IIM5X/5MtgrlV11PuS+tUFZ6NeVQvqsqsa66lQtNozwNSfX6lXYIgMNuobWginVNPvP4Z6Sa3QNsYx0PgJiUPtn2OFkzWBbfJ5ts2SM7UUtOruJjZIng6vjKGpmzupmyFNEZIwm1sO4XF5Jd/fEpU7V75wNHF7MWDuxtbzR04vTwf3J4iufPG7CCvHP6L0fz5A8UBzsNHoIS/eM87yHDxZzECzmuEuQxkDRcPZS1XQD4VCiR74ic7Macf5xG3J2IGW9tixx81FHVWx9XJO/Ju/NOIRFzxrliOQOYsuBI2eTWMLCV+b74nqDSX1UrJHxeTZHslO4quSqLuot3G299EKj7yjUtvxTYJHwbAPes759NLAhJIc0qiub3JgH/k3afPT26QProkgeO7oRt4unmBd2/fsMx2Dh9PMyzEtGsMHFkF7+okGAdGGKyQwJlsrrlpAVW8stjUIYfdPZPZ7CofQkz/eb9aSV8fcunSzWOq66TA+Ccnf0j0LA083f/HO99Jrc3twxJ5z11WuLo6iUJL39onuBdYXky9pHq0Tjcox33GKdDb1bxRuWSVpWYdJTWPPTjvonpp3ju4n5x8UlJDd2tfMYpcI7SaA3UkNb+55wUVBXC+Z4v4CzSc2Z9QVRDSW5aezZdCZa2u+mRi4uP8pKRpsG/67M/tpVX0RD5AdWcHJxTh4rLsYeT538CyGsJlbjp5cVYQwLb+Uyrcp/ymGeWSr1OIYnXi1XMX2Jtp05iHRQGi5wOk/oDknTcIoLc65lCnaT1dovtdP2ThjZdSbQ2JY6k82AOq1D6nnVJZYS6OWFx8s3qy+AP5BHELivmAUrL7xBvQbGHa4VjT1NubZWLzsFZeb9pWX09Nt4ETQloda79H0Bkh6iFuQmh/zv3ayLWnMJaShQl3VydU038Acg8BJdlLEVr/tKKn6ez4foqPzbxpr9stHWF4HF5IWavTd/eNEkRoJx6EuCsV4t5Umg6Mz2r2DZLbnorqYk1jeJUm+U/unC3luH99tsb1i7MxP0SGo/EIMUwSx5VpfP1YIdas0E6ywojY1SihET52SPZqRHH8oep7vxiGweC5z7tNV7WSv/l+PABXBechAko2i5B+V/lXWrtPoTABE8wgdAX1/oSkAk5N0/FTCR5TVacJ4dGQ1tIyUmSJkw2X3j949Mj+wolcRr0ZNi5YBgOFSG0i5XAKHBRdeu/qnfHng4WWv4wCtwLPw+/MZ/R9bjKoTodP8e7rpAAnmtuoIWAIoZ40XQLD9ilH/pVzO1xzPSANkCf18nBr9klWVzJHksHxHUCCK5AUUtcMLYc7sNcxPfUAAAPwSURBVKRkTnt/RpsDiuKkZtKi9qmZ60YCU/lxojs24eRPu+h8luF5SVRB3wKgQX16XTQDp5IVRYlM0/xvjigdhTPmVydRYuvLvB48/Qi5J1ycQRtlROfiPwwIKymPd5xAZDwfGv2p1K4M6GCtXqDKqvfPjuepGk5sQdV6A+Q1WuzKb0Hy1FcEzM+IPTBV+ICU3ouASNtdcvxAF5+ZfHFZu7odL8sF2rx3lBwfgFAevL0o6k1cFEU9FEWcev8J0roIMGm3eiKa7Gn8Od3KUoLFncctu3JnOR+YFRE/dAOEd11hd/368ny/KhAd7dPE2OQ4VIC5uccY1r+X0M0og5O1ViiqxP8u+J/i3HEDktiS5ymW6Ud4fu8YPZt9fVNQei1H+DRWS35QY2VepwmLHtlO8bKnzKjGLBBLP97v9+sbDHFKhAysAMwjaOF9m380IeVfVeveRzhpacJemU+clCrHO79PRL/jpkIlnAZbhBnR8PEuvsoSdezKqDKVXonYCHc2FKFFaJa+S/LECe3CYAWOY/g2Uy0PmVcv7XyTeBiYJc+YocrnOYGmoXpYMXjN5OC86xC36lvuurqHQR8Zk6rLdTes2dF6UWQoCH5ElcKQbVkGmqXCkhWAoJSBB3f7xEVxm+XlrWH08amX+vBxzQwWpk88fyUKRSoOlzlqudPeXpySvvzeuhMJfUjPJyXL+cOJgiYRA2F7QNJADZFAqwEvJtbldqqcHKBIhOgOMV1P4oeZpthPMqB87sGKVFADVuQXy8nVb85Vk9lnzzr+kpbOLaF2CINdi1INg6ESIgSdTEMYu9wxFHV1owYR6fEm260YJmnHR9UWPjmXbFh3wm4Sb9wv/y/c1Mqsw7E+mFeXvjmHrp6mquU4Pn+wfR9qqs9jYpYvVTn3uLp8PLkDV5A/dY2PoWb92GX8mrafOTf6ZiLF2KbtPG6nTedr0axpLRvihoa7YOcEoWdk2g7RmMYlHvZj5HtuCbb7yL7X50Z9nMr7OxFy9VsEj3pDdPdFxEd12mi67gTxzYAzZW55YdpXgC39w2FALNY02xvrR9cdPXmkT6f6TadQ3FP/afnXD5Eg8/xDKMFU8Z3zR29RqraBu/bOgAkn66tjEPLw/njr77LzNb2yg5w0aNZ6tIc8hftPb0x+y0r+d8hfc/AQ2m88uf2HfkXF7X7llVUY8G3nOP/Qr0i5jCtvTmHGgmH8ypTt/wHiwzlJxZzoVPjU6PL/Jgk9TkuIZfNwbu0PfZBIwPWB7r31pkE/9HvqCJe28vaHm59EGkzad7Xa/tBvif3EDosf+qEf+qEf+qEf+qEf+qEf+qEf+qEf+qEf+qH/Zfp/O80aFDr+/D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0260" name="AutoShape 4" descr="data:image/png;base64,iVBORw0KGgoAAAANSUhEUgAAAU8AAACWCAMAAABpVfqTAAAAnFBMVEX///+yNCf+/Pz89/apAAD47ez79PP58O/15eP79fT++/ry3dv26Ofz4uDx29nszsusFQCxMCK4ST+3RDnitrLs0M2wLB21Oi22PzO4RjuvJhXaop3HdG2uIQ3oyMXQioS9U0nEamLKeHDAXlW6T0bOgnverKfkvLjVlI7BYVjapaHKgXvIb2bgsa3kurbVmpW/YlvOjorIe3bDXFHQ9g18AAAgAElEQVR4nO19Z2PiPNOu3I0bcu8dV2wM+P//tyPZBkzZvZNskt3zvJkPCQGCxWjKNU0G4Id+6Id+6Id+6Id+6Id+6D+IZVjub6/hf4Okti6aRHM1LRlj5W+v5v93UlIaumMQxMNpCHKLTgzqby/pl0QpUfS31/Af5Gv2sBX5zQb/IUjmYIWZ/LcX9ZIEuXAcm9CLVhL+9lp+SQG0H6wmn0L9HxQCpidodyj7NrBoOon/zS0nfS8TH59ky1D95xgapbRbT0vdmH3j0sk/t0JMkdW9MpaVTpjfvpbfkmIR5e0vUjBcK/730Iji2ezLF0xH+5f8POXD4EGNmDMM/s5ifk1CavW/eMmHxT9k8wd4YgGH5FG+ySRV09VfXNIrqryC/MVLws46fOtafkctjAWwbRjQNvztWfaYM39vTS+ISZPX2o5Jgd03LuW3FHnxBkSOAirnTukN69/ySRU0fv2iNI7ft5Lf0ylBPjPpgejc23Se/s36/wJlxO885GB/20J+TybcAlCXgOoejf2/xU8W1ov1FF6A41r63tXciDPNOwxXIPFUkC8v68d3wn9J34ViWg4pkcAf7l5hKhKwtMG//r8vpu3+qNt3gkifSNDLgM0ekbLiPIUif5F4N8FiSaUKY9+Dd5NQwNbJku9f0yZyQssaazjwi3owPJmYQEY77z8pUdT8Q5AOHKw9/kW5fhHfvyJrW1AeY2/LSb/2/19AlJGpKkEQquN4kJjAZZQkHBJLCml8ORsnVr5uft1+5+r+ixZ+Cq6RPdh5ZheB+hw5XaMH36j0TKe5mJ2EGlQhodoI//KatWB2MpoFduNX192PfwWe/wpt7TNej+CaxQM/hZ0I0r3ihGkT/hLwfzaRka0XNuKmo+YlW3iElSAOxmF4b4viLb+Apo38b4VHsptj4dt4SuY/vIRW3Aym3WKI+k2Lpk7IYFuInbarlmIlaSqB0bFwUgl/hTrJi+snzSDZfs/S3khkMrmhjc3Hp9uz3Lx4JjEmfnIpEX1Ltj4LtcRqsHxaaRUZiqES4bTNJRHqxSMuEuuO0JN/LL8046WNLvX7m1LL8cQ+0za5Hd7/0nLGov1qt2Tm1k5VsxSZT/UY1f1W7mxvnDSd2QVHCK2x6GVZNOvO6dIdhOFRMa34vz72e0mhsd3sT6DXblBEGqfHtQrAEX8f0dnVZy18zJZ9Lok60nS1OWJfZMcx8ukSkS0Z+MEBXFm4Xgh1nYCeqkErGQnvBNjjPxMQL2RnCL+VPqh2Ny8uJfixEQ6ASrDqU1rDAHlrN18YLgkdNpzEDjt3u22sWhRIhpqxJRuk6CcpanE2qoQbthuGYX2P8GS2+df4aeEUZ1ECSb/xU7YR4xjPkrhgsl+8c8RJsQB+Yb7emFASJisvRq9XuAocEncMkJmh9i7ZhmWvzVY8pY3MYrtqG0olXf7H534vCYcRG0hWBvxpc322SFkUMqkH0Gr1iNgs2mcsKPEX8lPYWxd2Nq1vpT0DKJmqIRFiA1l5Wa1m52x6K1l4WmGQPBhGI7T/WobhFbEn6+ofVx683YJN5qGdRyy1EVbaElNsH8P6y7wpny/yqY5GdLb9SAzMVga9q1p4o6tGTeQErUKII8mKZjvganb+b8GlAaavniax3y8QHzUedBXWxQnsZ5blflVyTB4v/NSr0t7Kad5SilFRpl2EDSn4krelAmfLi35KZ/Oumt4c3P1DtLN/FfnQGlp0ixSsQPxs1UnRU+es0Z9eomO2GLGZF3UnnLLqQD1QGK6LoErMMRSjUaF5oFjhTrNhthQ4zkeTlPf/UsUQ5Nbw+oWe9sEWBMgZJYifJ3vSr8wRlcKzP0lESYFiKuOsObaFghwTXvjpGeaG3IDI3HIkIOsiyrxt5Yiq6wtyWfulueSTzJwEnK3+UyXtSPXG6kXoQwaOsj0DE0kv8lfkPp+ebeABfY3E2v2xD5DNqIw7L7TGs1+Wvq5LZuiiuMh1CCKsUGhUbQ2zmkRPiAZLNKxKOQ33AQUSXtOJJSH+l0xoZYUw2ZoPJcJNTwSiPX0dSZMAc8RJcWYf6lg0hWPofFjJFMSryIh3Kk3rqWkqcw9S5LQ8klNVj1VCDYeI2/oRxfstAr3DWao8YFj1ZNVXRNUclXu9sYXOY+ZhdbVvr32aQ4oCuWM8RLy4CKo0BLalDLOnOiC4whwRsG8bupt1i2/g+MHGoZ5ADLMJPWsjhlzxp3VB7Nlu7iK0PrIxcu/b3txumd7TAyoqgDAmtytucTTMaKmijYdk5+AY/7UXiD2r+QvFZL6OR8sibMJ2HCfZ6XaIopQCzmo0fes4qUao3fIRpWp/iKFKaKuelUZPqIvRFMOKmc5Sd8qWgxYMDmUki/KhRzoujDE436rC5g5px8EOyhx3AJKV58R6Uz0nF9jYO+XqX0rnDdBCoUiqOdCzkiACR9htVq+G0BnWSeU+dD/C0C7ZKjGhv3Ahhb9VfU5XVfQOzklqFKJnlcIqlbIBbJWz8bXqVnotkBCrqmRO2oCKiJUcBtWDjAo13YL4r7S0UYNB9aYosRwjmooio70OdhO/5t3duupD3WaThsH7M3iRhS1dC9NnJYwCkIwdzoe0/EYLt8zeDp0sFnnEe4XZMSZMsVCTmyA8ANN1qoM3kNeP5ZFnoh9suhgizHz+Oy2C+6mpiqsq7bLGdHqmn36S9DBDlKqXL69TDXwq3P4nnaZ+PaGD8TNDO7mHOFGXcSRnqVqFDHvmhXotc6xcJhL638LkgNQ1ERCbwSy7w20/W7RMcUds1p8n6yjwZ4+7v9IhepqSNIdd5S1wVNEnTmZT/KHEC+Irj9C/fItN8+5GLH5spt/MHgZPDJUEAUVIVlwaLIn8iI0Wwir9CPOjgsw3D5jcs9MY8OgfNxJflGvIJmgiAH64xsXC2UHvUNyX4d+X0yk8lZUZZ2SA9IMzo6GBZ/z8EbNXTK49YVzlZRdfEhH2O6G0QlxyvyU8P1sLbsqIoABjE7hqqs2dfWbaKeB4xjtseeqCNOVrPYuZ2eq3eD3rQmfkYdMSWe9Xos8gLj42yQ6XakYIcbo2nbJgio5+mXq+KnBvGv3yXXr4Thga0deNSZ8rUtujN4XvtsmpRn42z9cPJ3OsJnK/1/P+/oqyO++QiACTrK8KNkLnCBwFfPj3snlUSSNdUsq2NCJ+5pkRKmCj3XsPPr8yxXecdwVKJX19u/KUh4ndJYAPM1bzRasSrv5a1mauCWJxj903Wj3bTIHC6f1V6BzBiMpkNvf+UretOewDLXzo9eSODm4IexDC6Hh9OMD0PQyN4cqF0HddHWQWqpfsJwPaEIirHl9ZO18eUoPqXMNLKVwnH0R9JYtajRCDEIX632iwlvzQTus69zqO4Ve42KfLTUc8cWy8qWoN83eUlE7jjYfRvcL7l+T8xK4tiiWiVbXgxk/c7nkdO9ln67hAdG+fqBAV6EpQ57X3q9brLyOhcuypuF3D7KyNt+TCxnU4MXjGb9XK7seW82anRHbdDXJv1bVs1cSFnxObmSZZ2xjFPa7+VPJFQsXkDiBVK0XaJ4Df8QJxoqzgW5uFAJ5GWFhipmG2ToxU9BnnzZ6IW+V5SMMa39qMQ6bOTd+l8eZ5ucTJF3ba8/YZcN3EHdk35d8mlmZ7U0tgfZ9XOtw6VQ+0Qh0zsEf+8gC/G4DGOw5srl+UGJaHQuQ4r2ILpLLcOrIzYPJGE0UW7mt+VmqezvJpXWBUszIHCh9AffnzsPNNJcrxyqTifq9L57rE1AGmZVJH5PMY+7s9vB9XQ3BtCvDpCWqTSmy5af4kespQP+pPAbU3Ngye6Bs/TeIqcptrJU51LsIk30afFLXHpeHJyETaJJNiQhiAehC8U3F5xNI9wh6ziSZr+K3tjLLpO6odXxnHNjBJszh1Qksx6Ac0TGVO+LTdchK+sWOwgrc3rvy7Yl+MpzVIDHv5VBhsFQkIvYdDsgMRngQgX6wAggNP3Vbhlb9xynJaLcQe/sMkvlFAmYCGTWkKjGyWceq6EWDTxEaQXk2R+Gwy725vRcsuVmaNOszuVdGIt2XITfU6LMIR2eVD2+5aOVIdpwmGxdt4EIZ5G8+mk+zpsBbkK5igTvChFV0kLlCTc0oUHombxbW33+fh5dSOo7I/NUnXxHXbRwxg1O22qqpoEhPTXkuBssvvLOWGXsTNhOmbnKi4u+pzREeAJCmlD4oqCq/8zOsitZ20FAAJmKpAIebVhve2lRo3w02dH3IASmgt3DaQG4oD0ndnhpPKd3kkPtF4/1gcTIZhN0u2XLpDKsPUdwNYPAsvq7uHNHDQITYyMu7PfFvaobSCeUfYo43UYcyTLA066VqIm2VWaY9O6e7xOlpCu4pk5HjjbH/NybTW9l1O21AvFhcny3QDLJHU1rS+a0Bp3FHA7O+Nn5+tvaY4Z3EH7Jgb7dE7yQT6zsUe9zN6b1oyVdO4/REwBYRJpNRpQqeVqCyVTevaBs3WME5wpCBU8JLbAgd1SSBxS9pgu1t1XKGFO/PLotsj3ovbBQWWQ6V/T5K+wrlWZnfPz/a+fjzibmpyRCs1nxPyioP4WWMxqKy3dV0LrRtmMgnKg8n5R12rcTlu4ae6Dmxb3XSnvIGz4EfScGt1nuSokZesYhZDtdVii3LhZ+RthOAIzrtJ0ch4QBGAF3x9V05EYO/dq/dXeuBnFaJVkZjx8bME8iP6325Sq+CtqSaqP+/0rmwDO/cXqeGTyb/feWwyiLkjdjD+nLbm0r0ExCZEDK1cEI3NJHzxbZSLOcvu5MiFJEZIyRSdGQIyOd6P2oG/rIF+ErGBhTewJu6fbk8TZL+QAhGfyNAEcvYsgDxyL5I2ccUM326jBjvO4+oWibFn7OBV7c46myppeuCSiGKzSYtkJ9iArEKSOL+XLLwLSi0rfs6HRMhEFTro4Swn0jj9lpPdF89URBD7GubYRRE35btmagNQtzeGyk6BAZEMqhdzxlg+qwnkARb+os/kmSpNiCx9dQ3QY356DxYjiARcNJC0EPGtXMbGFRhIQXmLRfkkX9Qru+TrjinHev3GXeSxD2Z/UHja16q8e0wQFlEgnxwrUCWapuljp4Aq7cOVP+Q6JB5+wwDlRfWNbxgyLphIwG34+zeOgIijCJS9CledXNzeU4lHJ9z6ALNCOEGOzYqL7JZJ0a27pCN6jlBlA4VUk3zuBvQmRiYWaz8uFiFWv5ahPaEw+7A4qRweOBGUJDb808kEjBPZzi3DOTUG73/Roo74SVVMPWIJGNw3ljtxoADIaLeeumQN1XpMVG4LMF02sorUX+X5CP8O645zWOQzwJygqqmLmKVDN79LurQ35XGpfmVvY5CSgIqhlVAR7fMoSF6uy+bmLoNXW8Mk3bTlL4mf2r/TdsPgIvjb+Gm6s3SZzh1kNe3HzsNNtvTX+F54jcyRX3rwK/5UFeR7AfjYWYGTBhR0CW1Zcr+IxtbmgGxbeUQJXzJKxSRTsYXXPAb0CIYcnSbrJonpvR2CJrLRYl5RRbhDMlCSLxehuAwCsKHplzhr8TZtGi68OWtr/EXtHlIFbH5RCqEavOuG7o8PkdiWxq9xEmBSDX+vxgB1gpDcIv3pErwPOPnEGIGTFF8SLfVLDsP0DLBH12RE8VBNUrkpey4IUQiPNSYL90hH8uH08tQL5aykShcAHPhJ+dsqieeLfN2Xd2X3IacipauX40tD30F/LAdE9MLrGSCZ3kbSItAmswAoSw5PsebLsrJpfkW6Sd7BeZ+ZJpafJQuFMYaFw98xxbYxz7SXzOqLgRjhVpyK9/s38ZNpLqImhOMqsjUf8Wt0Zw7S+b/Mx1oW2vFLS7/oIORHNgU5JIAZlxzIafmtfe3Ul+Dpy8LY2M9ehDaYlZifwxS05YX7MmBr2qCpo8ope6Rdpzfxk7/V8lN65ZFM/YFTxt3HHaYjTrg8Aw8k09kkGJSyhzlO0ZhM2IMtMW/VJb8X0fFXJkHZzDXFKIqqSMZV9Id81nIq3IjFp5zEJh+aV/kjDhZ6BLbIuMUVBlVvubRiXT+polcqbur3O0ae7vwOm1Z4Rv/pJBuEP/HnlfvUgQPaf1/nB1cmgyV1V8/Wk0rdL21i3tq7vaZ6IfQSmdFnHVKw0hs9CczdjCrGbAOEdDL/Y52+UpeD23mUb2WAcxUM099yafOWUWXs1X8sweKVNs29vIqJwGhPTafyOAus7wYDNkysfgIIyHOLq6vyefMq9c3Bxoco0j3nWFfbw5AybA7zfCcJCA5yZ3imhP2S88UqgsAefpjF6atostYID6oFEBrsCfg3VbqjW1qeS+Ht+e1DmZR7lKhDmuaPdl5KZjVWTudywAyNdCZClmGJ5SJiXpG4C78yAyr2ORxuqxX9IGs5JZFA6zkpVVrztTcY18naiJfkn187m5IYkOWUjvqkhs07+bkp6Jv69ur9V+bGxZEvqFYJaPiIxrnjfJKM6Oc0DXH3YqsDH+GxeUgq0hd7kn5hLsQcAg2uauzUwZxgsxEDigjSxp8lEpisiHVFgRgY88fzyyHJ6SiCagdnRtZvGfuI6Ft6tVyFSKeHY4mYkd8ej5rrOESY8KwP17n5meRsSYfWFMtucIWATVt2mTBloxHuRiPaDn7uvbdv7c3Ep7TnHte669MW4zi83Mbo64mDlWB2kqZ3sfw8gWtolP/qFKYKllzkXMsO/lv4aYY3vxNd2+2Q7j+EtNKkJhuGl0WTCDr3Cf+K22zRh1gaE922cN+tLZjJJNBiAOlYiY5IbiEMPWc4fMFkNNcm+VApaJ/lazzpWh2XhTTt5Fx6BnGDv4UZa/7FVJFKjoMT4wmoICoszdayw8Vhi2/J2Mm74NVj2XmwcCY+5kKakZwPnadcW+Rehrraii3yOPEQd8tMKCb12rqwwbidNQ9+uTVqF4ZuWn92J1MZesdpmxQNOVPjiC8NvRpQVR9lg4wQS9dxuJx1VznkxvAM2t3zx8laLMmMAMQl+SO8hZ9ssHLq+2txSPEekFCB0IU5rxbwTn7/IikW1xm5es5rlRjWJ62goV9kGwYPtpaJjGGf7z7zbEOmpgnNCg0WeWIXCQCNG3sYaMXTCZB4TxXQYVEkHiI/roExeBGc49Q9yYm+Fs2WjXyTEz2tjFl/zdGZzgPARQER1S8XJf1wBZEZsz8RVj/7KbJcmimHkAWcagJWmGLpl+idVT5PQuUhgUVkVg3MyDo0QWUf8DULS03AYcSPW5fF/DSb2cCtrL+cvypmbAL6FJ+7tL/oIvmmhEi5qo1J9IVPZf7QJ6WWgJxZxpSASS7DR8aQJq4VXtsvygUuSDsd50anFZTel/ckC4Yb7ip8aarwcus0zZwA3IhF2KpCShweP0cuPDGoBPl7I8ibNTpn6Po5JI1o0/cN5k2F9xVt1FUXsXtxe93+XqKUG9cZbQs2uIjElzqkiV0eZuNFrCtv0aUaq/tuSsVL3ldXigSTgPuLpaJyFLtXSyO66O6N8Dipe4uiaVY7jAYoLe1UVsuSZxXJwufkpnP8WIqhS27OpfAWuesejsEtV/A+yjlw1vuTBpuyMmW5ycdmvvQWXlIPXo37vacUavGloToiYYBrDTDCTHGW3Uf8pDKIoYpi70hAdkMNYthKgIsW/vc5Vknj+UhIhv5gDCfRN1ZV9HKZ4IGf9bo4nVTAhDYRL4cubVVNzTEfxd3Fn/nYIM0Ju1L/2LLeTNFopdJKXflc6i4qJ7sdJcTwAJi8w19AyszmLAtRoR2XL03KxSAAhdAfBbQPP9gjwKq3bLsMFxyWDPcGJXYu5z0hYTY76QxrhrvoQ300rCQyo+bi2vgEf6To7JGxDb/4MFB/PXY5U3I78vG8E5H/TsBSI+Y73di0TVeuXfUZCcPpaZnn5KP1V9+6PuQvKZFllEmuyr5th95oVH06sARwuxIFaUc45uOuidtyq+A+Kj5CESa9u4AifwpFBU0bmq+e5zCd5BHGKKs+qgMKK0j/CquLvOqT8cGZSyjkLL3HdQbJY+7szUu69eZszkusOvHz0ARFkRcdkblWPnhzxJRbeWJ3JUttJCPoNM1F24iiJbYy2ou8Srs5equcMPvqIrs6Pn5trkPPdNrssUmstdfie2QRWcmdjs19jaX3ourpGIfgw/IprbLCh3C27Ld8L2f2XRR4PQhmbR4gXBeaOGwxi/vF8O6SeuX7Lz62sPKKCc9w0c3cT10uVXvWY3z2Y3bzhuZRjaf3UfwAh5W9FJLAf+bnx/st/FtjmelMkxvSfMwnYA/nrunidq+eQQSRX2dqr4yewG97uvtT9orHd3wNMcnSl6nYMzvIiqW2M6cEsx93EaiuZ6UrdnZbuHE3zRJbo3r/Ff6InyuEKBwnMe/nVkPpXJsCLqUKsVUhoJGWU5oD8bmvU13XHUfrcB8Yo9/pj/JdJ/rXljRHGUI9nfokZPcXbrVItpaoJro/V8/3Vn9QkLAeW7o/ru9AsPc3h2hjVzI8BmBcmG3IM4QT6gAmEdqqnidpZ1swQkHu/RD2EH7LkVaUgcM5s8MJJWGHRMI8R+s4nOHNM/SXMYveuXc4or6KMkjNe5xMYPIj+DAVt/NclGmks3rK+MYoJmZ93DnP9XVueYRl77T8SKhecD4Har5maPe27ug/pR7iiX8qmUZ6inxTZSKQR3xGCRaGdp+OhGdZBEYsgv80lRUfVxbUeTpCW3H/IKpbzcUqc1igeQ/7tZmaFQG7zbU8LWJMRZpfaBeuyqHCKtgQOJZjEHGfHiMJtapJFIVH7zwkDWbm6xWgslzuQs8jdnqo6km+y0eHEIGS6k+5oWiF1xm6BKRZrlvCIu8PbBaV34rr1oS7tuGjS6loBrCDFhxemRXpZHXXaPe8WHIpioZCdx2ETEOnGKLPPIiF3aaWzwlFgPikjB2+OxxGvwetphu/PaVOMkTiBmm/VIxs5exfXNu6NH4rNVFkVGSN4apC1Fp/IgHGrRI3TCcjc53zkGBSnEg5dttfNUUdbscqlrFS+adzkIS0kxR+pShV3BE0PH6il+o8B49cRwSKf0Bkl1u34/Gh060/3X5pIy67vk1dp/MOr2BbusxiizrspUZhRUZJr3ldav+mavuvyLzdp0qehxAq6yGNIeV6/bsaRQsHjpH7snFDe5en2dBHd5LM+Kn6aac+l2G8tOvZuASded5UVhmWCRJw8SWVRajqLwZaB3o+kIXwjMiYa07ydXiFcf7o0HcyuCZomGaSVTJ9OI5kk979TUmkgkKi3qiiagKkVEdbFg3tdOi3v9Dsyh0/p8tGvLUbibiTxw+nbkSmWQKTaImaK23ILK99jTZmfkaaF4l6p8/bE1yckPKHFe391YBS+7nKacKHk2jO1+8g+UGKTL3t7LpRx/U1Jw18ifVrv2z7qir3QXDsgnhAT/h+K9/kvIKfUuCgsvD2mYbO8Dt3XjKxBDl+Mv1iEK4ePSNvX2befMzPnkgqcLB7YubnNTCJPxy9z1Td8sWmPbcgKpp3B0Lj2bjILTKKkTkBPXKKjEl+a9RH22uOiWfru90xjus6SNNj2jRNQniwqKRFLus/XOZMBm60YmRRlBkcLHYxPsZA2iB+zk6Um48cprI9Ceg6PU8nKD7R2LBcO+HCUycRooRzfsqF8x9Nfl5IIM5X/5MtgrlV11PuS+tUFZ6NeVQvqsqsa66lQtNozwNSfX6lXYIgMNuobWginVNPvP4Z6Sa3QNsYx0PgJiUPtn2OFkzWBbfJ5ts2SM7UUtOruJjZIng6vjKGpmzupmyFNEZIwm1sO4XF5Jd/fEpU7V75wNHF7MWDuxtbzR04vTwf3J4iufPG7CCvHP6L0fz5A8UBzsNHoIS/eM87yHDxZzECzmuEuQxkDRcPZS1XQD4VCiR74ic7Macf5xG3J2IGW9tixx81FHVWx9XJO/Ju/NOIRFzxrliOQOYsuBI2eTWMLCV+b74nqDSX1UrJHxeTZHslO4quSqLuot3G299EKj7yjUtvxTYJHwbAPes759NLAhJIc0qiub3JgH/k3afPT26QProkgeO7oRt4unmBd2/fsMx2Dh9PMyzEtGsMHFkF7+okGAdGGKyQwJlsrrlpAVW8stjUIYfdPZPZ7CofQkz/eb9aSV8fcunSzWOq66TA+Ccnf0j0LA083f/HO99Jrc3twxJ5z11WuLo6iUJL39onuBdYXky9pHq0Tjcox33GKdDb1bxRuWSVpWYdJTWPPTjvonpp3ju4n5x8UlJDd2tfMYpcI7SaA3UkNb+55wUVBXC+Z4v4CzSc2Z9QVRDSW5aezZdCZa2u+mRi4uP8pKRpsG/67M/tpVX0RD5AdWcHJxTh4rLsYeT538CyGsJlbjp5cVYQwLb+Uyrcp/ymGeWSr1OIYnXi1XMX2Jtp05iHRQGi5wOk/oDknTcIoLc65lCnaT1dovtdP2ThjZdSbQ2JY6k82AOq1D6nnVJZYS6OWFx8s3qy+AP5BHELivmAUrL7xBvQbGHa4VjT1NubZWLzsFZeb9pWX09Nt4ETQloda79H0Bkh6iFuQmh/zv3ayLWnMJaShQl3VydU038Acg8BJdlLEVr/tKKn6ez4foqPzbxpr9stHWF4HF5IWavTd/eNEkRoJx6EuCsV4t5Umg6Mz2r2DZLbnorqYk1jeJUm+U/unC3luH99tsb1i7MxP0SGo/EIMUwSx5VpfP1YIdas0E6ywojY1SihET52SPZqRHH8oep7vxiGweC5z7tNV7WSv/l+PABXBechAko2i5B+V/lXWrtPoTABE8wgdAX1/oSkAk5N0/FTCR5TVacJ4dGQ1tIyUmSJkw2X3j949Mj+wolcRr0ZNi5YBgOFSG0i5XAKHBRdeu/qnfHng4WWv4wCtwLPw+/MZ/R9bjKoTodP8e7rpAAnmtuoIWAIoZ40XQLD9ilH/pVzO1xzPSANkCf18nBr9klWVzJHksHxHUCCK5AUUtcMLYc7sNcxPfUAAAPwSURBVKRkTnt/RpsDiuKkZtKi9qmZ60YCU/lxojs24eRPu+h8luF5SVRB3wKgQX16XTQDp5IVRYlM0/xvjigdhTPmVydRYuvLvB48/Qi5J1ycQRtlROfiPwwIKymPd5xAZDwfGv2p1K4M6GCtXqDKqvfPjuepGk5sQdV6A+Q1WuzKb0Hy1FcEzM+IPTBV+ICU3ouASNtdcvxAF5+ZfHFZu7odL8sF2rx3lBwfgFAevL0o6k1cFEU9FEWcev8J0roIMGm3eiKa7Gn8Od3KUoLFncctu3JnOR+YFRE/dAOEd11hd/368ny/KhAd7dPE2OQ4VIC5uccY1r+X0M0og5O1ViiqxP8u+J/i3HEDktiS5ymW6Ud4fu8YPZt9fVNQei1H+DRWS35QY2VepwmLHtlO8bKnzKjGLBBLP97v9+sbDHFKhAysAMwjaOF9m380IeVfVeveRzhpacJemU+clCrHO79PRL/jpkIlnAZbhBnR8PEuvsoSdezKqDKVXonYCHc2FKFFaJa+S/LECe3CYAWOY/g2Uy0PmVcv7XyTeBiYJc+YocrnOYGmoXpYMXjN5OC86xC36lvuurqHQR8Zk6rLdTes2dF6UWQoCH5ElcKQbVkGmqXCkhWAoJSBB3f7xEVxm+XlrWH08amX+vBxzQwWpk88fyUKRSoOlzlqudPeXpySvvzeuhMJfUjPJyXL+cOJgiYRA2F7QNJADZFAqwEvJtbldqqcHKBIhOgOMV1P4oeZpthPMqB87sGKVFADVuQXy8nVb85Vk9lnzzr+kpbOLaF2CINdi1INg6ESIgSdTEMYu9wxFHV1owYR6fEm260YJmnHR9UWPjmXbFh3wm4Sb9wv/y/c1Mqsw7E+mFeXvjmHrp6mquU4Pn+wfR9qqs9jYpYvVTn3uLp8PLkDV5A/dY2PoWb92GX8mrafOTf6ZiLF2KbtPG6nTedr0axpLRvihoa7YOcEoWdk2g7RmMYlHvZj5HtuCbb7yL7X50Z9nMr7OxFy9VsEj3pDdPdFxEd12mi67gTxzYAzZW55YdpXgC39w2FALNY02xvrR9cdPXmkT6f6TadQ3FP/afnXD5Eg8/xDKMFU8Z3zR29RqraBu/bOgAkn66tjEPLw/njr77LzNb2yg5w0aNZ6tIc8hftPb0x+y0r+d8hfc/AQ2m88uf2HfkXF7X7llVUY8G3nOP/Qr0i5jCtvTmHGgmH8ypTt/wHiwzlJxZzoVPjU6PL/Jgk9TkuIZfNwbu0PfZBIwPWB7r31pkE/9HvqCJe28vaHm59EGkzad7Xa/tBvif3EDosf+qEf+qEf+qEf+qEf+qEf+qEf+qEf+qEf+qH/Zfp/O80aFDr+/D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0262" name="AutoShape 6" descr="data:image/png;base64,iVBORw0KGgoAAAANSUhEUgAAAU8AAACWCAMAAABpVfqTAAAAnFBMVEX///+yNCf+/Pz89/apAAD47ez79PP58O/15eP79fT++/ry3dv26Ofz4uDx29nszsusFQCxMCK4ST+3RDnitrLs0M2wLB21Oi22PzO4RjuvJhXaop3HdG2uIQ3oyMXQioS9U0nEamLKeHDAXlW6T0bOgnverKfkvLjVlI7BYVjapaHKgXvIb2bgsa3kurbVmpW/YlvOjorIe3bDXFHQ9g18AAAgAElEQVR4nO19Z2PiPNOu3I0bcu8dV2wM+P//tyPZBkzZvZNskt3zvJkPCQGCxWjKNU0G4Id+6Id+6Id+6Id+6Id+6D+IZVjub6/hf4Okti6aRHM1LRlj5W+v5v93UlIaumMQxMNpCHKLTgzqby/pl0QpUfS31/Af5Gv2sBX5zQb/IUjmYIWZ/LcX9ZIEuXAcm9CLVhL+9lp+SQG0H6wmn0L9HxQCpidodyj7NrBoOon/zS0nfS8TH59ky1D95xgapbRbT0vdmH3j0sk/t0JMkdW9MpaVTpjfvpbfkmIR5e0vUjBcK/730Iji2ezLF0xH+5f8POXD4EGNmDMM/s5ifk1CavW/eMmHxT9k8wd4YgGH5FG+ySRV09VfXNIrqryC/MVLws46fOtafkctjAWwbRjQNvztWfaYM39vTS+ISZPX2o5Jgd03LuW3FHnxBkSOAirnTukN69/ySRU0fv2iNI7ft5Lf0ylBPjPpgejc23Se/s36/wJlxO885GB/20J+TybcAlCXgOoejf2/xU8W1ov1FF6A41r63tXciDPNOwxXIPFUkC8v68d3wn9J34ViWg4pkcAf7l5hKhKwtMG//r8vpu3+qNt3gkifSNDLgM0ekbLiPIUif5F4N8FiSaUKY9+Dd5NQwNbJku9f0yZyQssaazjwi3owPJmYQEY77z8pUdT8Q5AOHKw9/kW5fhHfvyJrW1AeY2/LSb/2/19AlJGpKkEQquN4kJjAZZQkHBJLCml8ORsnVr5uft1+5+r+ixZ+Cq6RPdh5ZheB+hw5XaMH36j0TKe5mJ2EGlQhodoI//KatWB2MpoFduNX192PfwWe/wpt7TNej+CaxQM/hZ0I0r3ihGkT/hLwfzaRka0XNuKmo+YlW3iElSAOxmF4b4viLb+Apo38b4VHsptj4dt4SuY/vIRW3Aym3WKI+k2Lpk7IYFuInbarlmIlaSqB0bFwUgl/hTrJi+snzSDZfs/S3khkMrmhjc3Hp9uz3Lx4JjEmfnIpEX1Ltj4LtcRqsHxaaRUZiqES4bTNJRHqxSMuEuuO0JN/LL8046WNLvX7m1LL8cQ+0za5Hd7/0nLGov1qt2Tm1k5VsxSZT/UY1f1W7mxvnDSd2QVHCK2x6GVZNOvO6dIdhOFRMa34vz72e0mhsd3sT6DXblBEGqfHtQrAEX8f0dnVZy18zJZ9Lok60nS1OWJfZMcx8ukSkS0Z+MEBXFm4Xgh1nYCeqkErGQnvBNjjPxMQL2RnCL+VPqh2Ny8uJfixEQ6ASrDqU1rDAHlrN18YLgkdNpzEDjt3u22sWhRIhpqxJRuk6CcpanE2qoQbthuGYX2P8GS2+df4aeEUZ1ECSb/xU7YR4xjPkrhgsl+8c8RJsQB+Yb7emFASJisvRq9XuAocEncMkJmh9i7ZhmWvzVY8pY3MYrtqG0olXf7H534vCYcRG0hWBvxpc322SFkUMqkH0Gr1iNgs2mcsKPEX8lPYWxd2Nq1vpT0DKJmqIRFiA1l5Wa1m52x6K1l4WmGQPBhGI7T/WobhFbEn6+ofVx683YJN5qGdRyy1EVbaElNsH8P6y7wpny/yqY5GdLb9SAzMVga9q1p4o6tGTeQErUKII8mKZjvganb+b8GlAaavniax3y8QHzUedBXWxQnsZ5blflVyTB4v/NSr0t7Kad5SilFRpl2EDSn4krelAmfLi35KZ/Oumt4c3P1DtLN/FfnQGlp0ixSsQPxs1UnRU+es0Z9eomO2GLGZF3UnnLLqQD1QGK6LoErMMRSjUaF5oFjhTrNhthQ4zkeTlPf/UsUQ5Nbw+oWe9sEWBMgZJYifJ3vSr8wRlcKzP0lESYFiKuOsObaFghwTXvjpGeaG3IDI3HIkIOsiyrxt5Yiq6wtyWfulueSTzJwEnK3+UyXtSPXG6kXoQwaOsj0DE0kv8lfkPp+ebeABfY3E2v2xD5DNqIw7L7TGs1+Wvq5LZuiiuMh1CCKsUGhUbQ2zmkRPiAZLNKxKOQ33AQUSXtOJJSH+l0xoZYUw2ZoPJcJNTwSiPX0dSZMAc8RJcWYf6lg0hWPofFjJFMSryIh3Kk3rqWkqcw9S5LQ8klNVj1VCDYeI2/oRxfstAr3DWao8YFj1ZNVXRNUclXu9sYXOY+ZhdbVvr32aQ4oCuWM8RLy4CKo0BLalDLOnOiC4whwRsG8bupt1i2/g+MHGoZ5ADLMJPWsjhlzxp3VB7Nlu7iK0PrIxcu/b3txumd7TAyoqgDAmtytucTTMaKmijYdk5+AY/7UXiD2r+QvFZL6OR8sibMJ2HCfZ6XaIopQCzmo0fes4qUao3fIRpWp/iKFKaKuelUZPqIvRFMOKmc5Sd8qWgxYMDmUki/KhRzoujDE436rC5g5px8EOyhx3AJKV58R6Uz0nF9jYO+XqX0rnDdBCoUiqOdCzkiACR9htVq+G0BnWSeU+dD/C0C7ZKjGhv3Ahhb9VfU5XVfQOzklqFKJnlcIqlbIBbJWz8bXqVnotkBCrqmRO2oCKiJUcBtWDjAo13YL4r7S0UYNB9aYosRwjmooio70OdhO/5t3duupD3WaThsH7M3iRhS1dC9NnJYwCkIwdzoe0/EYLt8zeDp0sFnnEe4XZMSZMsVCTmyA8ANN1qoM3kNeP5ZFnoh9suhgizHz+Oy2C+6mpiqsq7bLGdHqmn36S9DBDlKqXL69TDXwq3P4nnaZ+PaGD8TNDO7mHOFGXcSRnqVqFDHvmhXotc6xcJhL638LkgNQ1ERCbwSy7w20/W7RMcUds1p8n6yjwZ4+7v9IhepqSNIdd5S1wVNEnTmZT/KHEC+Irj9C/fItN8+5GLH5spt/MHgZPDJUEAUVIVlwaLIn8iI0Wwir9CPOjgsw3D5jcs9MY8OgfNxJflGvIJmgiAH64xsXC2UHvUNyX4d+X0yk8lZUZZ2SA9IMzo6GBZ/z8EbNXTK49YVzlZRdfEhH2O6G0QlxyvyU8P1sLbsqIoABjE7hqqs2dfWbaKeB4xjtseeqCNOVrPYuZ2eq3eD3rQmfkYdMSWe9Xos8gLj42yQ6XakYIcbo2nbJgio5+mXq+KnBvGv3yXXr4Thga0deNSZ8rUtujN4XvtsmpRn42z9cPJ3OsJnK/1/P+/oqyO++QiACTrK8KNkLnCBwFfPj3snlUSSNdUsq2NCJ+5pkRKmCj3XsPPr8yxXecdwVKJX19u/KUh4ndJYAPM1bzRasSrv5a1mauCWJxj903Wj3bTIHC6f1V6BzBiMpkNvf+UretOewDLXzo9eSODm4IexDC6Hh9OMD0PQyN4cqF0HddHWQWqpfsJwPaEIirHl9ZO18eUoPqXMNLKVwnH0R9JYtajRCDEIX632iwlvzQTus69zqO4Ve42KfLTUc8cWy8qWoN83eUlE7jjYfRvcL7l+T8xK4tiiWiVbXgxk/c7nkdO9ln67hAdG+fqBAV6EpQ57X3q9brLyOhcuypuF3D7KyNt+TCxnU4MXjGb9XK7seW82anRHbdDXJv1bVs1cSFnxObmSZZ2xjFPa7+VPJFQsXkDiBVK0XaJ4Df8QJxoqzgW5uFAJ5GWFhipmG2ToxU9BnnzZ6IW+V5SMMa39qMQ6bOTd+l8eZ5ucTJF3ba8/YZcN3EHdk35d8mlmZ7U0tgfZ9XOtw6VQ+0Qh0zsEf+8gC/G4DGOw5srl+UGJaHQuQ4r2ILpLLcOrIzYPJGE0UW7mt+VmqezvJpXWBUszIHCh9AffnzsPNNJcrxyqTifq9L57rE1AGmZVJH5PMY+7s9vB9XQ3BtCvDpCWqTSmy5af4kespQP+pPAbU3Ngye6Bs/TeIqcptrJU51LsIk30afFLXHpeHJyETaJJNiQhiAehC8U3F5xNI9wh6ziSZr+K3tjLLpO6odXxnHNjBJszh1Qksx6Ac0TGVO+LTdchK+sWOwgrc3rvy7Yl+MpzVIDHv5VBhsFQkIvYdDsgMRngQgX6wAggNP3Vbhlb9xynJaLcQe/sMkvlFAmYCGTWkKjGyWceq6EWDTxEaQXk2R+Gwy725vRcsuVmaNOszuVdGIt2XITfU6LMIR2eVD2+5aOVIdpwmGxdt4EIZ5G8+mk+zpsBbkK5igTvChFV0kLlCTc0oUHombxbW33+fh5dSOo7I/NUnXxHXbRwxg1O22qqpoEhPTXkuBssvvLOWGXsTNhOmbnKi4u+pzREeAJCmlD4oqCq/8zOsitZ20FAAJmKpAIebVhve2lRo3w02dH3IASmgt3DaQG4oD0ndnhpPKd3kkPtF4/1gcTIZhN0u2XLpDKsPUdwNYPAsvq7uHNHDQITYyMu7PfFvaobSCeUfYo43UYcyTLA066VqIm2VWaY9O6e7xOlpCu4pk5HjjbH/NybTW9l1O21AvFhcny3QDLJHU1rS+a0Bp3FHA7O+Nn5+tvaY4Z3EH7Jgb7dE7yQT6zsUe9zN6b1oyVdO4/REwBYRJpNRpQqeVqCyVTevaBs3WME5wpCBU8JLbAgd1SSBxS9pgu1t1XKGFO/PLotsj3ovbBQWWQ6V/T5K+wrlWZnfPz/a+fjzibmpyRCs1nxPyioP4WWMxqKy3dV0LrRtmMgnKg8n5R12rcTlu4ae6Dmxb3XSnvIGz4EfScGt1nuSokZesYhZDtdVii3LhZ+RthOAIzrtJ0ch4QBGAF3x9V05EYO/dq/dXeuBnFaJVkZjx8bME8iP6325Sq+CtqSaqP+/0rmwDO/cXqeGTyb/feWwyiLkjdjD+nLbm0r0ExCZEDK1cEI3NJHzxbZSLOcvu5MiFJEZIyRSdGQIyOd6P2oG/rIF+ErGBhTewJu6fbk8TZL+QAhGfyNAEcvYsgDxyL5I2ccUM326jBjvO4+oWibFn7OBV7c46myppeuCSiGKzSYtkJ9iArEKSOL+XLLwLSi0rfs6HRMhEFTro4Swn0jj9lpPdF89URBD7GubYRRE35btmagNQtzeGyk6BAZEMqhdzxlg+qwnkARb+os/kmSpNiCx9dQ3QY356DxYjiARcNJC0EPGtXMbGFRhIQXmLRfkkX9Qru+TrjinHev3GXeSxD2Z/UHja16q8e0wQFlEgnxwrUCWapuljp4Aq7cOVP+Q6JB5+wwDlRfWNbxgyLphIwG34+zeOgIijCJS9CledXNzeU4lHJ9z6ALNCOEGOzYqL7JZJ0a27pCN6jlBlA4VUk3zuBvQmRiYWaz8uFiFWv5ahPaEw+7A4qRweOBGUJDb808kEjBPZzi3DOTUG73/Roo74SVVMPWIJGNw3ljtxoADIaLeeumQN1XpMVG4LMF02sorUX+X5CP8O645zWOQzwJygqqmLmKVDN79LurQ35XGpfmVvY5CSgIqhlVAR7fMoSF6uy+bmLoNXW8Mk3bTlL4mf2r/TdsPgIvjb+Gm6s3SZzh1kNe3HzsNNtvTX+F54jcyRX3rwK/5UFeR7AfjYWYGTBhR0CW1Zcr+IxtbmgGxbeUQJXzJKxSRTsYXXPAb0CIYcnSbrJonpvR2CJrLRYl5RRbhDMlCSLxehuAwCsKHplzhr8TZtGi68OWtr/EXtHlIFbH5RCqEavOuG7o8PkdiWxq9xEmBSDX+vxgB1gpDcIv3pErwPOPnEGIGTFF8SLfVLDsP0DLBH12RE8VBNUrkpey4IUQiPNSYL90hH8uH08tQL5aykShcAHPhJ+dsqieeLfN2Xd2X3IacipauX40tD30F/LAdE9MLrGSCZ3kbSItAmswAoSw5PsebLsrJpfkW6Sd7BeZ+ZJpafJQuFMYaFw98xxbYxz7SXzOqLgRjhVpyK9/s38ZNpLqImhOMqsjUf8Wt0Zw7S+b/Mx1oW2vFLS7/oIORHNgU5JIAZlxzIafmtfe3Ul+Dpy8LY2M9ehDaYlZifwxS05YX7MmBr2qCpo8ope6Rdpzfxk7/V8lN65ZFM/YFTxt3HHaYjTrg8Aw8k09kkGJSyhzlO0ZhM2IMtMW/VJb8X0fFXJkHZzDXFKIqqSMZV9Id81nIq3IjFp5zEJh+aV/kjDhZ6BLbIuMUVBlVvubRiXT+polcqbur3O0ae7vwOm1Z4Rv/pJBuEP/HnlfvUgQPaf1/nB1cmgyV1V8/Wk0rdL21i3tq7vaZ6IfQSmdFnHVKw0hs9CczdjCrGbAOEdDL/Y52+UpeD23mUb2WAcxUM099yafOWUWXs1X8sweKVNs29vIqJwGhPTafyOAus7wYDNkysfgIIyHOLq6vyefMq9c3Bxoco0j3nWFfbw5AybA7zfCcJCA5yZ3imhP2S88UqgsAefpjF6atostYID6oFEBrsCfg3VbqjW1qeS+Ht+e1DmZR7lKhDmuaPdl5KZjVWTudywAyNdCZClmGJ5SJiXpG4C78yAyr2ORxuqxX9IGs5JZFA6zkpVVrztTcY18naiJfkn187m5IYkOWUjvqkhs07+bkp6Jv69ur9V+bGxZEvqFYJaPiIxrnjfJKM6Oc0DXH3YqsDH+GxeUgq0hd7kn5hLsQcAg2uauzUwZxgsxEDigjSxp8lEpisiHVFgRgY88fzyyHJ6SiCagdnRtZvGfuI6Ft6tVyFSKeHY4mYkd8ej5rrOESY8KwP17n5meRsSYfWFMtucIWATVt2mTBloxHuRiPaDn7uvbdv7c3Ep7TnHte669MW4zi83Mbo64mDlWB2kqZ3sfw8gWtolP/qFKYKllzkXMsO/lv4aYY3vxNd2+2Q7j+EtNKkJhuGl0WTCDr3Cf+K22zRh1gaE922cN+tLZjJJNBiAOlYiY5IbiEMPWc4fMFkNNcm+VApaJ/lazzpWh2XhTTt5Fx6BnGDv4UZa/7FVJFKjoMT4wmoICoszdayw8Vhi2/J2Mm74NVj2XmwcCY+5kKakZwPnadcW+Rehrraii3yOPEQd8tMKCb12rqwwbidNQ9+uTVqF4ZuWn92J1MZesdpmxQNOVPjiC8NvRpQVR9lg4wQS9dxuJx1VznkxvAM2t3zx8laLMmMAMQl+SO8hZ9ssHLq+2txSPEekFCB0IU5rxbwTn7/IikW1xm5es5rlRjWJ62goV9kGwYPtpaJjGGf7z7zbEOmpgnNCg0WeWIXCQCNG3sYaMXTCZB4TxXQYVEkHiI/roExeBGc49Q9yYm+Fs2WjXyTEz2tjFl/zdGZzgPARQER1S8XJf1wBZEZsz8RVj/7KbJcmimHkAWcagJWmGLpl+idVT5PQuUhgUVkVg3MyDo0QWUf8DULS03AYcSPW5fF/DSb2cCtrL+cvypmbAL6FJ+7tL/oIvmmhEi5qo1J9IVPZf7QJ6WWgJxZxpSASS7DR8aQJq4VXtsvygUuSDsd50anFZTel/ckC4Yb7ip8aarwcus0zZwA3IhF2KpCShweP0cuPDGoBPl7I8ibNTpn6Po5JI1o0/cN5k2F9xVt1FUXsXtxe93+XqKUG9cZbQs2uIjElzqkiV0eZuNFrCtv0aUaq/tuSsVL3ldXigSTgPuLpaJyFLtXSyO66O6N8Dipe4uiaVY7jAYoLe1UVsuSZxXJwufkpnP8WIqhS27OpfAWuesejsEtV/A+yjlw1vuTBpuyMmW5ycdmvvQWXlIPXo37vacUavGloToiYYBrDTDCTHGW3Uf8pDKIoYpi70hAdkMNYthKgIsW/vc5Vknj+UhIhv5gDCfRN1ZV9HKZ4IGf9bo4nVTAhDYRL4cubVVNzTEfxd3Fn/nYIM0Ju1L/2LLeTNFopdJKXflc6i4qJ7sdJcTwAJi8w19AyszmLAtRoR2XL03KxSAAhdAfBbQPP9gjwKq3bLsMFxyWDPcGJXYu5z0hYTY76QxrhrvoQ300rCQyo+bi2vgEf6To7JGxDb/4MFB/PXY5U3I78vG8E5H/TsBSI+Y73di0TVeuXfUZCcPpaZnn5KP1V9+6PuQvKZFllEmuyr5th95oVH06sARwuxIFaUc45uOuidtyq+A+Kj5CESa9u4AifwpFBU0bmq+e5zCd5BHGKKs+qgMKK0j/CquLvOqT8cGZSyjkLL3HdQbJY+7szUu69eZszkusOvHz0ARFkRcdkblWPnhzxJRbeWJ3JUttJCPoNM1F24iiJbYy2ou8Srs5equcMPvqIrs6Pn5trkPPdNrssUmstdfie2QRWcmdjs19jaX3ourpGIfgw/IprbLCh3C27Ld8L2f2XRR4PQhmbR4gXBeaOGwxi/vF8O6SeuX7Lz62sPKKCc9w0c3cT10uVXvWY3z2Y3bzhuZRjaf3UfwAh5W9FJLAf+bnx/st/FtjmelMkxvSfMwnYA/nrunidq+eQQSRX2dqr4yewG97uvtT9orHd3wNMcnSl6nYMzvIiqW2M6cEsx93EaiuZ6UrdnZbuHE3zRJbo3r/Ff6InyuEKBwnMe/nVkPpXJsCLqUKsVUhoJGWU5oD8bmvU13XHUfrcB8Yo9/pj/JdJ/rXljRHGUI9nfokZPcXbrVItpaoJro/V8/3Vn9QkLAeW7o/ru9AsPc3h2hjVzI8BmBcmG3IM4QT6gAmEdqqnidpZ1swQkHu/RD2EH7LkVaUgcM5s8MJJWGHRMI8R+s4nOHNM/SXMYveuXc4or6KMkjNe5xMYPIj+DAVt/NclGmks3rK+MYoJmZ93DnP9XVueYRl77T8SKhecD4Har5maPe27ug/pR7iiX8qmUZ6inxTZSKQR3xGCRaGdp+OhGdZBEYsgv80lRUfVxbUeTpCW3H/IKpbzcUqc1igeQ/7tZmaFQG7zbU8LWJMRZpfaBeuyqHCKtgQOJZjEHGfHiMJtapJFIVH7zwkDWbm6xWgslzuQs8jdnqo6km+y0eHEIGS6k+5oWiF1xm6BKRZrlvCIu8PbBaV34rr1oS7tuGjS6loBrCDFhxemRXpZHXXaPe8WHIpioZCdx2ETEOnGKLPPIiF3aaWzwlFgPikjB2+OxxGvwetphu/PaVOMkTiBmm/VIxs5exfXNu6NH4rNVFkVGSN4apC1Fp/IgHGrRI3TCcjc53zkGBSnEg5dttfNUUdbscqlrFS+adzkIS0kxR+pShV3BE0PH6il+o8B49cRwSKf0Bkl1u34/Gh060/3X5pIy67vk1dp/MOr2BbusxiizrspUZhRUZJr3ldav+mavuvyLzdp0qehxAq6yGNIeV6/bsaRQsHjpH7snFDe5en2dBHd5LM+Kn6aac+l2G8tOvZuASded5UVhmWCRJw8SWVRajqLwZaB3o+kIXwjMiYa07ydXiFcf7o0HcyuCZomGaSVTJ9OI5kk979TUmkgkKi3qiiagKkVEdbFg3tdOi3v9Dsyh0/p8tGvLUbibiTxw+nbkSmWQKTaImaK23ILK99jTZmfkaaF4l6p8/bE1yckPKHFe391YBS+7nKacKHk2jO1+8g+UGKTL3t7LpRx/U1Jw18ifVrv2z7qir3QXDsgnhAT/h+K9/kvIKfUuCgsvD2mYbO8Dt3XjKxBDl+Mv1iEK4ePSNvX2befMzPnkgqcLB7YubnNTCJPxy9z1Td8sWmPbcgKpp3B0Lj2bjILTKKkTkBPXKKjEl+a9RH22uOiWfru90xjus6SNNj2jRNQniwqKRFLus/XOZMBm60YmRRlBkcLHYxPsZA2iB+zk6Um48cprI9Ceg6PU8nKD7R2LBcO+HCUycRooRzfsqF8x9Nfl5IIM5X/5MtgrlV11PuS+tUFZ6NeVQvqsqsa66lQtNozwNSfX6lXYIgMNuobWginVNPvP4Z6Sa3QNsYx0PgJiUPtn2OFkzWBbfJ5ts2SM7UUtOruJjZIng6vjKGpmzupmyFNEZIwm1sO4XF5Jd/fEpU7V75wNHF7MWDuxtbzR04vTwf3J4iufPG7CCvHP6L0fz5A8UBzsNHoIS/eM87yHDxZzECzmuEuQxkDRcPZS1XQD4VCiR74ic7Macf5xG3J2IGW9tixx81FHVWx9XJO/Ju/NOIRFzxrliOQOYsuBI2eTWMLCV+b74nqDSX1UrJHxeTZHslO4quSqLuot3G299EKj7yjUtvxTYJHwbAPes759NLAhJIc0qiub3JgH/k3afPT26QProkgeO7oRt4unmBd2/fsMx2Dh9PMyzEtGsMHFkF7+okGAdGGKyQwJlsrrlpAVW8stjUIYfdPZPZ7CofQkz/eb9aSV8fcunSzWOq66TA+Ccnf0j0LA083f/HO99Jrc3twxJ5z11WuLo6iUJL39onuBdYXky9pHq0Tjcox33GKdDb1bxRuWSVpWYdJTWPPTjvonpp3ju4n5x8UlJDd2tfMYpcI7SaA3UkNb+55wUVBXC+Z4v4CzSc2Z9QVRDSW5aezZdCZa2u+mRi4uP8pKRpsG/67M/tpVX0RD5AdWcHJxTh4rLsYeT538CyGsJlbjp5cVYQwLb+Uyrcp/ymGeWSr1OIYnXi1XMX2Jtp05iHRQGi5wOk/oDknTcIoLc65lCnaT1dovtdP2ThjZdSbQ2JY6k82AOq1D6nnVJZYS6OWFx8s3qy+AP5BHELivmAUrL7xBvQbGHa4VjT1NubZWLzsFZeb9pWX09Nt4ETQloda79H0Bkh6iFuQmh/zv3ayLWnMJaShQl3VydU038Acg8BJdlLEVr/tKKn6ez4foqPzbxpr9stHWF4HF5IWavTd/eNEkRoJx6EuCsV4t5Umg6Mz2r2DZLbnorqYk1jeJUm+U/unC3luH99tsb1i7MxP0SGo/EIMUwSx5VpfP1YIdas0E6ywojY1SihET52SPZqRHH8oep7vxiGweC5z7tNV7WSv/l+PABXBechAko2i5B+V/lXWrtPoTABE8wgdAX1/oSkAk5N0/FTCR5TVacJ4dGQ1tIyUmSJkw2X3j949Mj+wolcRr0ZNi5YBgOFSG0i5XAKHBRdeu/qnfHng4WWv4wCtwLPw+/MZ/R9bjKoTodP8e7rpAAnmtuoIWAIoZ40XQLD9ilH/pVzO1xzPSANkCf18nBr9klWVzJHksHxHUCCK5AUUtcMLYc7sNcxPfUAAAPwSURBVKRkTnt/RpsDiuKkZtKi9qmZ60YCU/lxojs24eRPu+h8luF5SVRB3wKgQX16XTQDp5IVRYlM0/xvjigdhTPmVydRYuvLvB48/Qi5J1ycQRtlROfiPwwIKymPd5xAZDwfGv2p1K4M6GCtXqDKqvfPjuepGk5sQdV6A+Q1WuzKb0Hy1FcEzM+IPTBV+ICU3ouASNtdcvxAF5+ZfHFZu7odL8sF2rx3lBwfgFAevL0o6k1cFEU9FEWcev8J0roIMGm3eiKa7Gn8Od3KUoLFncctu3JnOR+YFRE/dAOEd11hd/368ny/KhAd7dPE2OQ4VIC5uccY1r+X0M0og5O1ViiqxP8u+J/i3HEDktiS5ymW6Ud4fu8YPZt9fVNQei1H+DRWS35QY2VepwmLHtlO8bKnzKjGLBBLP97v9+sbDHFKhAysAMwjaOF9m380IeVfVeveRzhpacJemU+clCrHO79PRL/jpkIlnAZbhBnR8PEuvsoSdezKqDKVXonYCHc2FKFFaJa+S/LECe3CYAWOY/g2Uy0PmVcv7XyTeBiYJc+YocrnOYGmoXpYMXjN5OC86xC36lvuurqHQR8Zk6rLdTes2dF6UWQoCH5ElcKQbVkGmqXCkhWAoJSBB3f7xEVxm+XlrWH08amX+vBxzQwWpk88fyUKRSoOlzlqudPeXpySvvzeuhMJfUjPJyXL+cOJgiYRA2F7QNJADZFAqwEvJtbldqqcHKBIhOgOMV1P4oeZpthPMqB87sGKVFADVuQXy8nVb85Vk9lnzzr+kpbOLaF2CINdi1INg6ESIgSdTEMYu9wxFHV1owYR6fEm260YJmnHR9UWPjmXbFh3wm4Sb9wv/y/c1Mqsw7E+mFeXvjmHrp6mquU4Pn+wfR9qqs9jYpYvVTn3uLp8PLkDV5A/dY2PoWb92GX8mrafOTf6ZiLF2KbtPG6nTedr0axpLRvihoa7YOcEoWdk2g7RmMYlHvZj5HtuCbb7yL7X50Z9nMr7OxFy9VsEj3pDdPdFxEd12mi67gTxzYAzZW55YdpXgC39w2FALNY02xvrR9cdPXmkT6f6TadQ3FP/afnXD5Eg8/xDKMFU8Z3zR29RqraBu/bOgAkn66tjEPLw/njr77LzNb2yg5w0aNZ6tIc8hftPb0x+y0r+d8hfc/AQ2m88uf2HfkXF7X7llVUY8G3nOP/Qr0i5jCtvTmHGgmH8ypTt/wHiwzlJxZzoVPjU6PL/Jgk9TkuIZfNwbu0PfZBIwPWB7r31pkE/9HvqCJe28vaHm59EGkzad7Xa/tBvif3EDosf+qEf+qEf+qEf+qEf+qEf+qEf+qEf+qEf+qH/Zfp/O80aFDr+/D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80264" name="Picture 8" descr="http://www.surucudersleri.com/images/thastatasimaarabadancikagp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38895"/>
            <a:ext cx="7992888" cy="39704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785794"/>
            <a:ext cx="7715250" cy="1000125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TAŞIMA TEKNİKLERİ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75" y="2349500"/>
            <a:ext cx="8429625" cy="4241800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B- Kısa Mesafede Süratli Taşıma Teknikleri : 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I- Tek İlkyardımcı İle Taşıma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 		1- Kucakta taşıma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2- İlk yardımcının </a:t>
            </a:r>
            <a:r>
              <a:rPr lang="tr-TR" sz="2000" b="1" dirty="0" err="1" smtClean="0">
                <a:latin typeface="Arial" charset="0"/>
              </a:rPr>
              <a:t>omuzundan</a:t>
            </a:r>
            <a:r>
              <a:rPr lang="tr-TR" sz="2000" b="1" dirty="0" smtClean="0">
                <a:latin typeface="Arial" charset="0"/>
              </a:rPr>
              <a:t> destek alma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3- Sırtta taşıma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4- Omuzda taşıma  (İtfaiyeci yöntemi)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    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II- İki İlkyardımcı İle Taşıma 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5- Ellerin Üzerinde Taşıma  (Altın Beşik Yöntemi)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     -İki elle, üç elle, dört elle taşıma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6- Kol ve bacaklardan Tutarak  Taşıma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	7- Sandalye İle Taşıma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endParaRPr lang="tr-TR" sz="2000" b="1" dirty="0" smtClean="0"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CC0066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     </a:t>
            </a: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571480"/>
            <a:ext cx="7715250" cy="1000125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KUCAKTA TAŞIMA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7" descr="Resim1itfayeci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632" y="2495143"/>
            <a:ext cx="3312368" cy="43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8260" name="Object 4"/>
          <p:cNvGraphicFramePr>
            <a:graphicFrameLocks noChangeAspect="1"/>
          </p:cNvGraphicFramePr>
          <p:nvPr/>
        </p:nvGraphicFramePr>
        <p:xfrm>
          <a:off x="323528" y="1628775"/>
          <a:ext cx="576064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76" name="Bit Eşlem Resmi" r:id="rId4" imgW="2781688" imgH="2657846" progId="PBrush">
                  <p:embed/>
                </p:oleObj>
              </mc:Choice>
              <mc:Fallback>
                <p:oleObj name="Bit Eşlem Resmi" r:id="rId4" imgW="2781688" imgH="2657846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8775"/>
                        <a:ext cx="5760640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92150"/>
            <a:ext cx="8319839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OMUZDAN DESTEK ALINARAK TAŞIMA </a:t>
            </a:r>
            <a:endParaRPr lang="en-US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10340" name="Picture 4" descr="https://encrypted-tbn3.gstatic.com/images?q=tbn:ANd9GcToZbpHt53R2IdMtG4DLDIX7tAKbOJ615-ZspGVJ9If09V8mks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94690"/>
            <a:ext cx="8424936" cy="4466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332656"/>
            <a:ext cx="6735762" cy="11398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3600" b="1" dirty="0" smtClean="0">
                <a:solidFill>
                  <a:srgbClr val="FF0000"/>
                </a:solidFill>
                <a:latin typeface="Arial" charset="0"/>
              </a:rPr>
              <a:t>SIRTTA TAŞIMA</a:t>
            </a:r>
            <a:endParaRPr lang="en-US" sz="36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73090" name="Picture 2" descr="http://www.ehliyetokulu.com/dersnotlariy/ilkyardim/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4824"/>
            <a:ext cx="3005951" cy="4709323"/>
          </a:xfrm>
          <a:prstGeom prst="rect">
            <a:avLst/>
          </a:prstGeom>
          <a:noFill/>
        </p:spPr>
      </p:pic>
      <p:sp>
        <p:nvSpPr>
          <p:cNvPr id="909314" name="AutoShape 2" descr="data:image/jpeg;base64,/9j/4AAQSkZJRgABAQAAAQABAAD/2wCEAAkGBxMSEhUSExIWFREVFhkZFxgXEhweGBgcGBgXHyIgGRoYISggIh8mHxYaIj0iJTUwMi4uGyEzRD8sNygtLiwBCgoKDg0OFA8PFDcZFBkrLCwsKywrLCwsKywrNywsKysrKywsLDcrKysrLCwrKysrKysrLCwsKywrLCwrNywsLP/AABEIANYAbAMBIgACEQEDEQH/xAAbAAEAAgMBAQAAAAAAAAAAAAAABQYBBAcDAv/EAD4QAAIBAwMCBAMHAgMGBwAAAAECAwAEEQUSIRMxBiJBURRhcQcjMkKBkfChwSRS0RUzYnKSshYXQ2RzgrH/xAAWAQEBAQAAAAAAAAAAAAAAAAAAAQL/xAAWEQEBAQAAAAAAAAAAAAAAAAAAARH/2gAMAwEAAhEDEQA/AO20pStNFKUoFKwHqvah4606BzHLdxo6nBU5yP6VBYif5/PrVQ1DxHJK5S02CMNtNxLkoWBIKxIuC/Y+YsFHz9PXxtrm3TpJrd+ZdkUbqM4MzhNwHy3ZqL09FRRHGqdONdoAbhVj7cn5f/tQbEuqXcamQzxlR6Na8OByANkmfQjjd37Gp/w7rCXKll4YYDDduHOSGVvVWB4PyI4IIqLtE2kZXntwfNzggD2PoOTVO+z/AFY/GFfwqbq8hZQPRik0Y9hsbrDA4G44zRmOuUrCms1WilKVQpSlApSsioKwy/HzSISws4W6bBWI60g5bcw52LkLtHdt2e2Km4bKOFNkcaonYKqgL7dhXP8Awf41ghsLcOHe6lDyGNEJZ2dmckfUk+55rZute1OXH3cForfhE06o5/61JPtjav194K94jmgF5LEW6bQSxzssShetEjBvOg4MkTAPnHKDHfkS8fia1QhpGcDq9MM0MmwNnDKHCkbsgeUnPGKpniS+khv1a80+TqowzLby8SxyHpnMbqQd+cDlef2q5/Zd4gLx46cgjMQbcUPmljVRIAuCcsux8DPJbk+hmpKXxHGgOYrhiMHy2c52k5xg7OQee9VPTNCaO8YWkDo8swuh13WNYOjk4KIHOHS7KYbaRz6irxp+sSPJL03ZykLeRrV1LSAnaXJAAyONvc8+1VTXdSdJJ7tXc7ZIERocbykjOrBQM7gzBVAxzs3ZPoHV4zxzX1VGS0vooI2imY3mzc6SNvikfvsycFT+UMvGc5FWjSNYS5hinj3bJk3rkHgcd/arGtSNKUqhSlKBWGGfl86zXhf3scMbSysEjQbmYngAVKOOwaFeWD3ImulG5JbiKZRhnMeMh1VlwCXjODuUEHjmujW1hbTzPMpBkUhXI2lWYZ7sPxe2CeNvYcVSdU1H4qZJeuIrjB+GgZ1GyN8ZMgIILygDhuFC9uMm2eGhsjW4ecfDiMdMF9qhT36gAWNSMdgPU81Bu+JUhe3mdg2I1yWij3SDp5I2ju3OeO3BHvVMmISOyIuoYihk2yLIDAs2xyFZkIDrkuuPbPY5q7WjrOUMRU2yFm3YyJHOfwehXJJLDuSAPWqfpfhMrZi4MnTuIGaVGQnpusAKrvAOGDIh8wwcOSNu4iiYzq2q3EildkaRSgtI8McyLJhSfPPIihEx3IySOB3ry8LwrO0brGY7eEdSYyRdNnuFULt2/wCSIDaT2GAvdTn0vNTvFZI5kjDyKJAFVekVTacvNLOdqBig/Dk7uAcHGhoUMVwsVvPewTFF4t4W8rsBkmaTgyHPOBgd+/GCLjpeptOpZSFiYYSY95ODl1jYcKOfxHn9qivsd1Yy2rwy4E6SvIQcAskzF1cKDwp3EfLFY8Ta2LeB5PLllIiVQcuzgjbsxnO4DGPSoXwsZP8AatvBAwZLSy6VyWU+XdtIAI7nOCPbzUWOt0pSqpSlKoVWPtJtuppt0vGTHwT2ByO/7/0qz1UPtWvWj02cIu6SUCJQO+ZOP6Ak1KVAa3KwGRF1U3nqxKgZmVgOQD+Iq3OB6bsZ4xpN4atHtvi1tgJ4GkMpSPzHcwbqBXGCQArYPGN4+YlbS8E0aSjlZEV8Y91Vu/r6j9PSmhapidp1RpbV49s0qxHpAI2UbdjzgB5AducZycCokT9zeTuiwmB42mPTMm9QyjaSxVULYOA2OQB7nFROt3U8ttL8MFawYGJs4Ro4VAV5IGGQ6bdwAYAnGQSOK1pLheoIZJY1tVTZHJvzugcqW2EZznaseRnaqHPLjGyl98coRQsenbRhMgvOo9H28LGAANoyx9cdiVr6XaLdbb+WNZHkBEe5MrHGWyqIGGOASS/qT7YAk9T0hpkZC7D1BG0FGTO1o8+oJ9fSvHVPEaWQTch3SFY4Y07u3BCr2GMsBmvhLs2qHrl5ZHOSFYEySMfwRKf8vbJOMHJ4FGVD8ealOl1ZI5G+JC7uATHHI+1Oq6/5U5b05q1/ZRpptLnUbZm3NmCTdnJbcJAST77kP7+lad9ocnQnmaIzXUbMt1GGP3tvIitsjyPyA5XPqr4716+BZyL6AKwlSSzcLKoOWjR49hlHOHzuGTjNFjqdKUqxSlKVQqn66/X1SztvyQJJdSexOOmgP/U5/areT6VzjQJ997NqEj7Ibky2yNuChVtymwhj/mKzHPbGz3qUVuHTZYlFpLDddCOVoIFjibEgVuJJXxtAIYEL28rZz3FytdcvLWJoLlY3vFiMkTY2RSKrqu04OA4BHC8f31brxYt1bR7TItzHKHYW9tJcR5hfsGjGDE/HmB/CfStfS7ie4kiQXMCyLtuAGhlLdScMdil5myg8wPHGBgccRFr12zjigm6LC1kkOOrGoG1yeGc4xtyTkmoDwpJMY5hcdPqiY71G7yHaAThuTu27weM81r65rMillkJMio7qoZCFGDkCRcKyDaQUlXJCHBrffwe8MO63k6kxDGWOYnoz7u4x/wCnjJC7eApwQfQqCjkieQapcBnKP07KCNcsQSfOoHJZgpbPIC4NT9hazRXNvPdFGlm3x7R+GBioZVjLf5ghDMcEnHbtSURaei3F05ub5l6cSonJOMmO2jH4V7Zb5ZJ4GK7d3FzLKTPM63YAkWOMNst/McbV43HIxzndtbgCjK+phL/gD7+2yfrbyAdv+W5H7VX9H02HT9WkRUVV1CMyIePK8J+8XPs3UVsD5+9eWn+IzJeWqTx7LhWli3JkxSb4gx258ynyRnYeRnPatvxSXvGeK2XMtmBMkuMgTgeWNT65Xhh7Mo9eCrtmlaGh6ol1BFcR/glQMP1HY/Mdq36sUpSlUYYVyHw5eRyRwWknmjskWBo9mRJdFnHC+pRYiee2/NdeNcTt7lbfVdQQglIJmu8AY5+HPO7PBJfHb1NSpVzudaQWzzc9CPkbQcBVIxgepzwP4ar0NpKboRwdKOYJ1IlkJ45ZukXQY3J1TlfVSvqpJkbnRupaxRIwjWJYm2rCWUdLzYXfnccnjJxnvxUBHdC4eMhngg+JIjljDO5jgUs0gO1sAzMMsR5g/PYVEWf/AMOGJxLP0orUXAkaFiGjJdsA7mVQpXIP5snI4FWzwtn4WJSQWRTGSDwekSmf125/WqFeWTTrJNI+oufvAES1AjfafIzJ0hkHGfY8V8+H/EOox2fUhtluYwJJGdtsZzyx4DkFeccAY7elGnnczJJrE4chmQbMMGO0FEIVe4CndI5GBwq8+3ho16He7mZcAy9FDkDcIw3YEYZd5YE5/KO2eY3Qp3ObkMGuZIWlO3jM17LhEXGSQFhwB6DPvVgisenAkWRlR5nJGCWGWI5755x8zxRlWkaRbuXYHHTuYnVo1UyqLqIxFYy3kHmjQ88evJHPR9I1EWwEUkKW8SRmQjrdSZQMszz7AVGeecnc3bOKrdtoSPqNsZJSyMjNhDjdJBtaPqEc8CQkexXPtWxa2q3N5JZrcPNbIQ9wZAm2V0YZiTYg3bPLuJJxuC/mGCxZ/ANkY7UMylGnkknKHjpiZ2cLj0IBA+uastMUqxSlKUGCa4J4unBvtSIyxmmtrRQhG5s4Z8KeCcKBhuDzzXfD6fz2riXhyJXnSQjC/E3t2W4PmL9ONSPXALn/AO1RKtviEbI5CikPKGiQ8gl38oyT275yQOAa0fDktvZ3gjkcRxW1miJI4wgMr55f8C5EJPJGcmpC9uIzMjuh3hyUHIG8L3K45IDMRjitNnzZalIe52xZwMEBIx2xycyn6/pRFm17UXZCsKqV9WZA6sMA+ULMjfqM9qpWmGzglS8mMVpbktIgJKm4Yqcsgba4hIOdjg5YAj53XxDpNvBbXM6W0QkWGVxiJRysbeoGf2xXm/hOCKNnht1N0sTLE8h3sDtJC75MnaDjgnAornPgjT9qdSJyYhNKY9+CSqkRwhiDt2hRIe/JYGrCuc+pjUDDsDuYk84/Ltwfy89q0vCbbbJY+Q8GEeMrh4348rqcnkKSD9cd692KtNu7y+VRsGMZK5BYMc8gY3cj3oiI+NuRdSpbo4IhjjNyI2ZYepIDIV95WGzCnHaprwBZzC5hUBBbW9vuBSTcrdXcoKDAZSxhZm3E+YcHHfz8LzwGJo2ukheS9leT75VkVY1McbLvOeemp3YIyTVx8KojtPcJjZI6pGQMKY4QQMe43PIcjvRYsdKUqqUpSqPlzXJ/D8iW8XwU0U5uYlYusduz4DsSG4HIPuOK6u4/n7/61yKbUZZL+/li6nMsdvGwjzFiLdkuQM+Vt2cEcH9RKlWC21WDcXZpkKYys8UkfBbhtrKCWB8oAPPFfWqQbbD/AHZQT3UBKsCGCyXEY5BOQcHse2eagPAUr3FzZtL1GGb2RWlzlxuiCttPCnB7LwM/Ort4/j/w0QHGbyzGfXm5iqESHiSHrwzWauFlngkC5POCNufoC4z7ce4rRsdbubpN0FuIwDtLXBx5l4YdNMtwwK8459xUX4m8URGWSCEuL61HUX7oshYj/dnHJ3g42jk9x+Gs+DL9jFeX0kL24Zi7wMmGVoYwHJJ5y23HPoAaKpvjW52da5mlEF0rQWxktchTgl3O1m82Q3AOSOm3Jr68J293OH61992lvHPLJ042mTq9TyxuCVHEJbJBxxVT8ZPJK9jalsSPiRzuwGluHXkhuPKc/TJroFrABaX+Cym4kgsUIGCqeVAce/8AiJCT7YoyuvhXSoxZWqvGrFYI87lB5KAnO75k1OiMDgDAHbHp9KygxWarRSlKoE45r5Lgdz/P4ay/auVa74wUzyxzSXaQxuyKsEDqjgAeZpkG4554XbjFQXjxPrfRAihKveygiGM+4/O+ASqL3JP05OBXNbrSWFrFbgrGWBa4kZGWPbj7yTfLgc45HqWJPpjV03UtOywWS4WcHyXCQyGcg4/E2wlsEsNrZGMeorY1/WHUFIbXUXjlADickB1JxkK6l8geqiolWPR5CJbW42iONG6MamNuoI5hz1SzfjZkU4xxjnvVo8bxg2hZuBFNBKT/APHPG39qrMQvLi4hPQPRWZWciBo1AUNggzuGI57BKtvjCxM9jdQju8EgH12nH9cUHjq+kyCX4q1KrchdrK+enOqk4WQjJBXJw45G717VStT1UxaS/WIjea9lSQdMyAEzuWTauCwIG3PqPrXRtIvRNBFMMYkjR+P+NQ1U2Pwit7akNNKjLd3UiMhBHmuH7qwII/tRVXVpJOnc/C3Dzod/VeKMqxZSpBEG54x6D2wD6HMxoTGWaxgKspW5vLmdWI3o0R2qjbCQR9+MH12Aio//AMqLqCQy216CSRwTJGGwCPOI25zn0I7VN/Z/oLW17OskvUnjtYeofTfcSTO2Pl90vAojoa1mgFKqlKUqgRWMVmlQfCwqOwAPyFfW2s0pgxtowrNDTBSPDmpCytLm3fOdOD4B/E0O0tE2O5BXy5H5lbtVg0iAWdnEjtgQRDqNyeVXzE4/4smql4t0xDqe47w02nXABVsAmPjB9xtl7H2q+WMnUijcj8aKf3UH+9QQdh4jWZt4lhSARs+wsGmZQM7yFbyAYPBBJ+Xavvwpl5LycnIkuWVT67YVWPH03pIf1NeesSru+GjjUlgZJ22eVIl5w+OCXwVAPcbj6Gvr7Owf9m2hb8TQqzfMt5iT+rUFjpSlaClKUClKUClKUClKUFI+0N3t5bW/OPh7cTpP5SWVZ1QBgB3AZFB+tWLwof8ABWue4t4gf0RRUJ9pku6CKzB897PHDgdym4NIf0QE5+lb1tdtHprSrjfHDIwz2ygfH6ZWsjY1GzSG2uemoX7qVie+Tsbkk8/v/SvrwdHtsbQf+3i/7B/rUT9p+rtBps7xAO0iFFxzkSKcsPfC7j+lWPSIQkESDskSKPoFA/tQbdKUrQUpSgUpSgUpSgUpXhe3ccS7pJFRR3LMFH7mgqfjqPZdafdYDPG08Uant1J0XYSfQAxkH5H5VZF01fhvhsnZ0ukWI5IK7ST8z3+tVjxJqAuY2aJCYrdHm67owjLIjYVRlWbIJ8ynj3zitLwj4xu7t5o2FurwrDuByNzy9TKoVYqcdPuCe9ZGpqSTT6dbK8RUx2rB88FZivw6qAe588h+WPnXTVH8/aqANckvLhLWVEgMdyvUTqq8jFFMowFPlAIXJP6VfwOT/Pf/AFoM0pStBSlKBSlKBSlKAapmq6fqAuXliitJY9qiMzO29MDkKu0qMnng1cyarut6rcsWisoFkkQ/ePI2Ej7cKM5Z8HOBx8+alFG8XeItSheK3uVs90uWEUbOeoI/Ntd5NoUE478Haw+sp4X8MTW1sp6EjTT7Wc/EKJYQo8ibnXGFDNkgA5btXydIuJbgs9ijTrsdZbhwXbpsuMGMGMJ7KMMpO7BPJsWseIZbdX6kaq5RjEsbNI+QVBZl2jyjeMnt+4qDx8OafALy5YonxQaORsSFtnUjKAegziFuSM81baqfgyGTqSyNCYo2SJI9+d77GmZnYOA24mbuQM1bKoUpSqFKUoFKUoFKUoMNVQvPDd2sjPa6nLHvYt05YkljGTnAyAQPpz86UqUeg0LUpCBPqKpGMZFtbBWbt3aUvjt3XFS+laBBBlkVjKww8juzyv8A8zsScZ5wOKzSoJLYO9fVKVo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9316" name="AutoShape 4" descr="data:image/jpeg;base64,/9j/4AAQSkZJRgABAQAAAQABAAD/2wCEAAkGBxMSEhUSExIWFREVFhkZFxgXEhweGBgcGBgXHyIgGRoYISggIh8mHxYaIj0iJTUwMi4uGyEzRD8sNygtLiwBCgoKDg0OFA8PFDcZFBkrLCwsKywrLCwsKywrNywsKysrKywsLDcrKysrLCwrKysrKysrLCwsKywrLCwrNywsLP/AABEIANYAbAMBIgACEQEDEQH/xAAbAAEAAgMBAQAAAAAAAAAAAAAABQYBBAcDAv/EAD4QAAIBAwMCBAMHAgMGBwAAAAECAwAEEQUSIRMxBiJBURRhcQcjMkKBkfChwSRS0RUzYnKSshYXQ2RzgrH/xAAWAQEBAQAAAAAAAAAAAAAAAAAAAQL/xAAWEQEBAQAAAAAAAAAAAAAAAAAAARH/2gAMAwEAAhEDEQA/AO20pStNFKUoFKwHqvah4606BzHLdxo6nBU5yP6VBYif5/PrVQ1DxHJK5S02CMNtNxLkoWBIKxIuC/Y+YsFHz9PXxtrm3TpJrd+ZdkUbqM4MzhNwHy3ZqL09FRRHGqdONdoAbhVj7cn5f/tQbEuqXcamQzxlR6Na8OByANkmfQjjd37Gp/w7rCXKll4YYDDduHOSGVvVWB4PyI4IIqLtE2kZXntwfNzggD2PoOTVO+z/AFY/GFfwqbq8hZQPRik0Y9hsbrDA4G44zRmOuUrCms1WilKVQpSlApSsioKwy/HzSISws4W6bBWI60g5bcw52LkLtHdt2e2Km4bKOFNkcaonYKqgL7dhXP8Awf41ghsLcOHe6lDyGNEJZ2dmckfUk+55rZute1OXH3cForfhE06o5/61JPtjav194K94jmgF5LEW6bQSxzssShetEjBvOg4MkTAPnHKDHfkS8fia1QhpGcDq9MM0MmwNnDKHCkbsgeUnPGKpniS+khv1a80+TqowzLby8SxyHpnMbqQd+cDlef2q5/Zd4gLx46cgjMQbcUPmljVRIAuCcsux8DPJbk+hmpKXxHGgOYrhiMHy2c52k5xg7OQee9VPTNCaO8YWkDo8swuh13WNYOjk4KIHOHS7KYbaRz6irxp+sSPJL03ZykLeRrV1LSAnaXJAAyONvc8+1VTXdSdJJ7tXc7ZIERocbykjOrBQM7gzBVAxzs3ZPoHV4zxzX1VGS0vooI2imY3mzc6SNvikfvsycFT+UMvGc5FWjSNYS5hinj3bJk3rkHgcd/arGtSNKUqhSlKBWGGfl86zXhf3scMbSysEjQbmYngAVKOOwaFeWD3ImulG5JbiKZRhnMeMh1VlwCXjODuUEHjmujW1hbTzPMpBkUhXI2lWYZ7sPxe2CeNvYcVSdU1H4qZJeuIrjB+GgZ1GyN8ZMgIILygDhuFC9uMm2eGhsjW4ecfDiMdMF9qhT36gAWNSMdgPU81Bu+JUhe3mdg2I1yWij3SDp5I2ju3OeO3BHvVMmISOyIuoYihk2yLIDAs2xyFZkIDrkuuPbPY5q7WjrOUMRU2yFm3YyJHOfwehXJJLDuSAPWqfpfhMrZi4MnTuIGaVGQnpusAKrvAOGDIh8wwcOSNu4iiYzq2q3EildkaRSgtI8McyLJhSfPPIihEx3IySOB3ry8LwrO0brGY7eEdSYyRdNnuFULt2/wCSIDaT2GAvdTn0vNTvFZI5kjDyKJAFVekVTacvNLOdqBig/Dk7uAcHGhoUMVwsVvPewTFF4t4W8rsBkmaTgyHPOBgd+/GCLjpeptOpZSFiYYSY95ODl1jYcKOfxHn9qivsd1Yy2rwy4E6SvIQcAskzF1cKDwp3EfLFY8Ta2LeB5PLllIiVQcuzgjbsxnO4DGPSoXwsZP8AatvBAwZLSy6VyWU+XdtIAI7nOCPbzUWOt0pSqpSlKoVWPtJtuppt0vGTHwT2ByO/7/0qz1UPtWvWj02cIu6SUCJQO+ZOP6Ak1KVAa3KwGRF1U3nqxKgZmVgOQD+Iq3OB6bsZ4xpN4atHtvi1tgJ4GkMpSPzHcwbqBXGCQArYPGN4+YlbS8E0aSjlZEV8Y91Vu/r6j9PSmhapidp1RpbV49s0qxHpAI2UbdjzgB5AducZycCokT9zeTuiwmB42mPTMm9QyjaSxVULYOA2OQB7nFROt3U8ttL8MFawYGJs4Ro4VAV5IGGQ6bdwAYAnGQSOK1pLheoIZJY1tVTZHJvzugcqW2EZznaseRnaqHPLjGyl98coRQsenbRhMgvOo9H28LGAANoyx9cdiVr6XaLdbb+WNZHkBEe5MrHGWyqIGGOASS/qT7YAk9T0hpkZC7D1BG0FGTO1o8+oJ9fSvHVPEaWQTch3SFY4Y07u3BCr2GMsBmvhLs2qHrl5ZHOSFYEySMfwRKf8vbJOMHJ4FGVD8ealOl1ZI5G+JC7uATHHI+1Oq6/5U5b05q1/ZRpptLnUbZm3NmCTdnJbcJAST77kP7+lad9ocnQnmaIzXUbMt1GGP3tvIitsjyPyA5XPqr4716+BZyL6AKwlSSzcLKoOWjR49hlHOHzuGTjNFjqdKUqxSlKVQqn66/X1SztvyQJJdSexOOmgP/U5/areT6VzjQJ997NqEj7Ibky2yNuChVtymwhj/mKzHPbGz3qUVuHTZYlFpLDddCOVoIFjibEgVuJJXxtAIYEL28rZz3FytdcvLWJoLlY3vFiMkTY2RSKrqu04OA4BHC8f31brxYt1bR7TItzHKHYW9tJcR5hfsGjGDE/HmB/CfStfS7ie4kiQXMCyLtuAGhlLdScMdil5myg8wPHGBgccRFr12zjigm6LC1kkOOrGoG1yeGc4xtyTkmoDwpJMY5hcdPqiY71G7yHaAThuTu27weM81r65rMillkJMio7qoZCFGDkCRcKyDaQUlXJCHBrffwe8MO63k6kxDGWOYnoz7u4x/wCnjJC7eApwQfQqCjkieQapcBnKP07KCNcsQSfOoHJZgpbPIC4NT9hazRXNvPdFGlm3x7R+GBioZVjLf5ghDMcEnHbtSURaei3F05ub5l6cSonJOMmO2jH4V7Zb5ZJ4GK7d3FzLKTPM63YAkWOMNst/McbV43HIxzndtbgCjK+phL/gD7+2yfrbyAdv+W5H7VX9H02HT9WkRUVV1CMyIePK8J+8XPs3UVsD5+9eWn+IzJeWqTx7LhWli3JkxSb4gx258ynyRnYeRnPatvxSXvGeK2XMtmBMkuMgTgeWNT65Xhh7Mo9eCrtmlaGh6ol1BFcR/glQMP1HY/Mdq36sUpSlUYYVyHw5eRyRwWknmjskWBo9mRJdFnHC+pRYiee2/NdeNcTt7lbfVdQQglIJmu8AY5+HPO7PBJfHb1NSpVzudaQWzzc9CPkbQcBVIxgepzwP4ar0NpKboRwdKOYJ1IlkJ45ZukXQY3J1TlfVSvqpJkbnRupaxRIwjWJYm2rCWUdLzYXfnccnjJxnvxUBHdC4eMhngg+JIjljDO5jgUs0gO1sAzMMsR5g/PYVEWf/AMOGJxLP0orUXAkaFiGjJdsA7mVQpXIP5snI4FWzwtn4WJSQWRTGSDwekSmf125/WqFeWTTrJNI+oufvAES1AjfafIzJ0hkHGfY8V8+H/EOox2fUhtluYwJJGdtsZzyx4DkFeccAY7elGnnczJJrE4chmQbMMGO0FEIVe4CndI5GBwq8+3ho16He7mZcAy9FDkDcIw3YEYZd5YE5/KO2eY3Qp3ObkMGuZIWlO3jM17LhEXGSQFhwB6DPvVgisenAkWRlR5nJGCWGWI5755x8zxRlWkaRbuXYHHTuYnVo1UyqLqIxFYy3kHmjQ88evJHPR9I1EWwEUkKW8SRmQjrdSZQMszz7AVGeecnc3bOKrdtoSPqNsZJSyMjNhDjdJBtaPqEc8CQkexXPtWxa2q3N5JZrcPNbIQ9wZAm2V0YZiTYg3bPLuJJxuC/mGCxZ/ANkY7UMylGnkknKHjpiZ2cLj0IBA+uastMUqxSlKUGCa4J4unBvtSIyxmmtrRQhG5s4Z8KeCcKBhuDzzXfD6fz2riXhyJXnSQjC/E3t2W4PmL9ONSPXALn/AO1RKtviEbI5CikPKGiQ8gl38oyT275yQOAa0fDktvZ3gjkcRxW1miJI4wgMr55f8C5EJPJGcmpC9uIzMjuh3hyUHIG8L3K45IDMRjitNnzZalIe52xZwMEBIx2xycyn6/pRFm17UXZCsKqV9WZA6sMA+ULMjfqM9qpWmGzglS8mMVpbktIgJKm4Yqcsgba4hIOdjg5YAj53XxDpNvBbXM6W0QkWGVxiJRysbeoGf2xXm/hOCKNnht1N0sTLE8h3sDtJC75MnaDjgnAornPgjT9qdSJyYhNKY9+CSqkRwhiDt2hRIe/JYGrCuc+pjUDDsDuYk84/Ltwfy89q0vCbbbJY+Q8GEeMrh4348rqcnkKSD9cd692KtNu7y+VRsGMZK5BYMc8gY3cj3oiI+NuRdSpbo4IhjjNyI2ZYepIDIV95WGzCnHaprwBZzC5hUBBbW9vuBSTcrdXcoKDAZSxhZm3E+YcHHfz8LzwGJo2ukheS9leT75VkVY1McbLvOeemp3YIyTVx8KojtPcJjZI6pGQMKY4QQMe43PIcjvRYsdKUqqUpSqPlzXJ/D8iW8XwU0U5uYlYusduz4DsSG4HIPuOK6u4/n7/61yKbUZZL+/li6nMsdvGwjzFiLdkuQM+Vt2cEcH9RKlWC21WDcXZpkKYys8UkfBbhtrKCWB8oAPPFfWqQbbD/AHZQT3UBKsCGCyXEY5BOQcHse2eagPAUr3FzZtL1GGb2RWlzlxuiCttPCnB7LwM/Ort4/j/w0QHGbyzGfXm5iqESHiSHrwzWauFlngkC5POCNufoC4z7ce4rRsdbubpN0FuIwDtLXBx5l4YdNMtwwK8459xUX4m8URGWSCEuL61HUX7oshYj/dnHJ3g42jk9x+Gs+DL9jFeX0kL24Zi7wMmGVoYwHJJ5y23HPoAaKpvjW52da5mlEF0rQWxktchTgl3O1m82Q3AOSOm3Jr68J293OH61992lvHPLJ042mTq9TyxuCVHEJbJBxxVT8ZPJK9jalsSPiRzuwGluHXkhuPKc/TJroFrABaX+Cym4kgsUIGCqeVAce/8AiJCT7YoyuvhXSoxZWqvGrFYI87lB5KAnO75k1OiMDgDAHbHp9KygxWarRSlKoE45r5Lgdz/P4ay/auVa74wUzyxzSXaQxuyKsEDqjgAeZpkG4554XbjFQXjxPrfRAihKveygiGM+4/O+ASqL3JP05OBXNbrSWFrFbgrGWBa4kZGWPbj7yTfLgc45HqWJPpjV03UtOywWS4WcHyXCQyGcg4/E2wlsEsNrZGMeorY1/WHUFIbXUXjlADickB1JxkK6l8geqiolWPR5CJbW42iONG6MamNuoI5hz1SzfjZkU4xxjnvVo8bxg2hZuBFNBKT/APHPG39qrMQvLi4hPQPRWZWciBo1AUNggzuGI57BKtvjCxM9jdQju8EgH12nH9cUHjq+kyCX4q1KrchdrK+enOqk4WQjJBXJw45G717VStT1UxaS/WIjea9lSQdMyAEzuWTauCwIG3PqPrXRtIvRNBFMMYkjR+P+NQ1U2Pwit7akNNKjLd3UiMhBHmuH7qwII/tRVXVpJOnc/C3Dzod/VeKMqxZSpBEG54x6D2wD6HMxoTGWaxgKspW5vLmdWI3o0R2qjbCQR9+MH12Aio//AMqLqCQy216CSRwTJGGwCPOI25zn0I7VN/Z/oLW17OskvUnjtYeofTfcSTO2Pl90vAojoa1mgFKqlKUqgRWMVmlQfCwqOwAPyFfW2s0pgxtowrNDTBSPDmpCytLm3fOdOD4B/E0O0tE2O5BXy5H5lbtVg0iAWdnEjtgQRDqNyeVXzE4/4smql4t0xDqe47w02nXABVsAmPjB9xtl7H2q+WMnUijcj8aKf3UH+9QQdh4jWZt4lhSARs+wsGmZQM7yFbyAYPBBJ+Xavvwpl5LycnIkuWVT67YVWPH03pIf1NeesSru+GjjUlgZJ22eVIl5w+OCXwVAPcbj6Gvr7Owf9m2hb8TQqzfMt5iT+rUFjpSlaClKUClKUClKUClKUFI+0N3t5bW/OPh7cTpP5SWVZ1QBgB3AZFB+tWLwof8ABWue4t4gf0RRUJ9pku6CKzB897PHDgdym4NIf0QE5+lb1tdtHprSrjfHDIwz2ygfH6ZWsjY1GzSG2uemoX7qVie+Tsbkk8/v/SvrwdHtsbQf+3i/7B/rUT9p+rtBps7xAO0iFFxzkSKcsPfC7j+lWPSIQkESDskSKPoFA/tQbdKUrQUpSgUpSgUpSgUpXhe3ccS7pJFRR3LMFH7mgqfjqPZdafdYDPG08Uant1J0XYSfQAxkH5H5VZF01fhvhsnZ0ukWI5IK7ST8z3+tVjxJqAuY2aJCYrdHm67owjLIjYVRlWbIJ8ynj3zitLwj4xu7t5o2FurwrDuByNzy9TKoVYqcdPuCe9ZGpqSTT6dbK8RUx2rB88FZivw6qAe588h+WPnXTVH8/aqANckvLhLWVEgMdyvUTqq8jFFMowFPlAIXJP6VfwOT/Pf/AFoM0pStBSlKBSlKBSlKAapmq6fqAuXliitJY9qiMzO29MDkKu0qMnng1cyarut6rcsWisoFkkQ/ePI2Ej7cKM5Z8HOBx8+alFG8XeItSheK3uVs90uWEUbOeoI/Ntd5NoUE478Haw+sp4X8MTW1sp6EjTT7Wc/EKJYQo8ibnXGFDNkgA5btXydIuJbgs9ijTrsdZbhwXbpsuMGMGMJ7KMMpO7BPJsWseIZbdX6kaq5RjEsbNI+QVBZl2jyjeMnt+4qDx8OafALy5YonxQaORsSFtnUjKAegziFuSM81baqfgyGTqSyNCYo2SJI9+d77GmZnYOA24mbuQM1bKoUpSqFKUoFKUoFKUoMNVQvPDd2sjPa6nLHvYt05YkljGTnAyAQPpz86UqUeg0LUpCBPqKpGMZFtbBWbt3aUvjt3XFS+laBBBlkVjKww8juzyv8A8zsScZ5wOKzSoJLYO9fVKVo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9318" name="AutoShape 6" descr="data:image/jpeg;base64,/9j/4AAQSkZJRgABAQAAAQABAAD/2wCEAAkGBxMSEhUSExIWFREVFhkZFxgXEhweGBgcGBgXHyIgGRoYISggIh8mHxYaIj0iJTUwMi4uGyEzRD8sNygtLiwBCgoKDg0OFA8PFDcZFBkrLCwsKywrLCwsKywrNywsKysrKywsLDcrKysrLCwrKysrKysrLCwsKywrLCwrNywsLP/AABEIANYAbAMBIgACEQEDEQH/xAAbAAEAAgMBAQAAAAAAAAAAAAAABQYBBAcDAv/EAD4QAAIBAwMCBAMHAgMGBwAAAAECAwAEEQUSIRMxBiJBURRhcQcjMkKBkfChwSRS0RUzYnKSshYXQ2RzgrH/xAAWAQEBAQAAAAAAAAAAAAAAAAAAAQL/xAAWEQEBAQAAAAAAAAAAAAAAAAAAARH/2gAMAwEAAhEDEQA/AO20pStNFKUoFKwHqvah4606BzHLdxo6nBU5yP6VBYif5/PrVQ1DxHJK5S02CMNtNxLkoWBIKxIuC/Y+YsFHz9PXxtrm3TpJrd+ZdkUbqM4MzhNwHy3ZqL09FRRHGqdONdoAbhVj7cn5f/tQbEuqXcamQzxlR6Na8OByANkmfQjjd37Gp/w7rCXKll4YYDDduHOSGVvVWB4PyI4IIqLtE2kZXntwfNzggD2PoOTVO+z/AFY/GFfwqbq8hZQPRik0Y9hsbrDA4G44zRmOuUrCms1WilKVQpSlApSsioKwy/HzSISws4W6bBWI60g5bcw52LkLtHdt2e2Km4bKOFNkcaonYKqgL7dhXP8Awf41ghsLcOHe6lDyGNEJZ2dmckfUk+55rZute1OXH3cForfhE06o5/61JPtjav194K94jmgF5LEW6bQSxzssShetEjBvOg4MkTAPnHKDHfkS8fia1QhpGcDq9MM0MmwNnDKHCkbsgeUnPGKpniS+khv1a80+TqowzLby8SxyHpnMbqQd+cDlef2q5/Zd4gLx46cgjMQbcUPmljVRIAuCcsux8DPJbk+hmpKXxHGgOYrhiMHy2c52k5xg7OQee9VPTNCaO8YWkDo8swuh13WNYOjk4KIHOHS7KYbaRz6irxp+sSPJL03ZykLeRrV1LSAnaXJAAyONvc8+1VTXdSdJJ7tXc7ZIERocbykjOrBQM7gzBVAxzs3ZPoHV4zxzX1VGS0vooI2imY3mzc6SNvikfvsycFT+UMvGc5FWjSNYS5hinj3bJk3rkHgcd/arGtSNKUqhSlKBWGGfl86zXhf3scMbSysEjQbmYngAVKOOwaFeWD3ImulG5JbiKZRhnMeMh1VlwCXjODuUEHjmujW1hbTzPMpBkUhXI2lWYZ7sPxe2CeNvYcVSdU1H4qZJeuIrjB+GgZ1GyN8ZMgIILygDhuFC9uMm2eGhsjW4ecfDiMdMF9qhT36gAWNSMdgPU81Bu+JUhe3mdg2I1yWij3SDp5I2ju3OeO3BHvVMmISOyIuoYihk2yLIDAs2xyFZkIDrkuuPbPY5q7WjrOUMRU2yFm3YyJHOfwehXJJLDuSAPWqfpfhMrZi4MnTuIGaVGQnpusAKrvAOGDIh8wwcOSNu4iiYzq2q3EildkaRSgtI8McyLJhSfPPIihEx3IySOB3ry8LwrO0brGY7eEdSYyRdNnuFULt2/wCSIDaT2GAvdTn0vNTvFZI5kjDyKJAFVekVTacvNLOdqBig/Dk7uAcHGhoUMVwsVvPewTFF4t4W8rsBkmaTgyHPOBgd+/GCLjpeptOpZSFiYYSY95ODl1jYcKOfxHn9qivsd1Yy2rwy4E6SvIQcAskzF1cKDwp3EfLFY8Ta2LeB5PLllIiVQcuzgjbsxnO4DGPSoXwsZP8AatvBAwZLSy6VyWU+XdtIAI7nOCPbzUWOt0pSqpSlKoVWPtJtuppt0vGTHwT2ByO/7/0qz1UPtWvWj02cIu6SUCJQO+ZOP6Ak1KVAa3KwGRF1U3nqxKgZmVgOQD+Iq3OB6bsZ4xpN4atHtvi1tgJ4GkMpSPzHcwbqBXGCQArYPGN4+YlbS8E0aSjlZEV8Y91Vu/r6j9PSmhapidp1RpbV49s0qxHpAI2UbdjzgB5AducZycCokT9zeTuiwmB42mPTMm9QyjaSxVULYOA2OQB7nFROt3U8ttL8MFawYGJs4Ro4VAV5IGGQ6bdwAYAnGQSOK1pLheoIZJY1tVTZHJvzugcqW2EZznaseRnaqHPLjGyl98coRQsenbRhMgvOo9H28LGAANoyx9cdiVr6XaLdbb+WNZHkBEe5MrHGWyqIGGOASS/qT7YAk9T0hpkZC7D1BG0FGTO1o8+oJ9fSvHVPEaWQTch3SFY4Y07u3BCr2GMsBmvhLs2qHrl5ZHOSFYEySMfwRKf8vbJOMHJ4FGVD8ealOl1ZI5G+JC7uATHHI+1Oq6/5U5b05q1/ZRpptLnUbZm3NmCTdnJbcJAST77kP7+lad9ocnQnmaIzXUbMt1GGP3tvIitsjyPyA5XPqr4716+BZyL6AKwlSSzcLKoOWjR49hlHOHzuGTjNFjqdKUqxSlKVQqn66/X1SztvyQJJdSexOOmgP/U5/areT6VzjQJ997NqEj7Ibky2yNuChVtymwhj/mKzHPbGz3qUVuHTZYlFpLDddCOVoIFjibEgVuJJXxtAIYEL28rZz3FytdcvLWJoLlY3vFiMkTY2RSKrqu04OA4BHC8f31brxYt1bR7TItzHKHYW9tJcR5hfsGjGDE/HmB/CfStfS7ie4kiQXMCyLtuAGhlLdScMdil5myg8wPHGBgccRFr12zjigm6LC1kkOOrGoG1yeGc4xtyTkmoDwpJMY5hcdPqiY71G7yHaAThuTu27weM81r65rMillkJMio7qoZCFGDkCRcKyDaQUlXJCHBrffwe8MO63k6kxDGWOYnoz7u4x/wCnjJC7eApwQfQqCjkieQapcBnKP07KCNcsQSfOoHJZgpbPIC4NT9hazRXNvPdFGlm3x7R+GBioZVjLf5ghDMcEnHbtSURaei3F05ub5l6cSonJOMmO2jH4V7Zb5ZJ4GK7d3FzLKTPM63YAkWOMNst/McbV43HIxzndtbgCjK+phL/gD7+2yfrbyAdv+W5H7VX9H02HT9WkRUVV1CMyIePK8J+8XPs3UVsD5+9eWn+IzJeWqTx7LhWli3JkxSb4gx258ynyRnYeRnPatvxSXvGeK2XMtmBMkuMgTgeWNT65Xhh7Mo9eCrtmlaGh6ol1BFcR/glQMP1HY/Mdq36sUpSlUYYVyHw5eRyRwWknmjskWBo9mRJdFnHC+pRYiee2/NdeNcTt7lbfVdQQglIJmu8AY5+HPO7PBJfHb1NSpVzudaQWzzc9CPkbQcBVIxgepzwP4ar0NpKboRwdKOYJ1IlkJ45ZukXQY3J1TlfVSvqpJkbnRupaxRIwjWJYm2rCWUdLzYXfnccnjJxnvxUBHdC4eMhngg+JIjljDO5jgUs0gO1sAzMMsR5g/PYVEWf/AMOGJxLP0orUXAkaFiGjJdsA7mVQpXIP5snI4FWzwtn4WJSQWRTGSDwekSmf125/WqFeWTTrJNI+oufvAES1AjfafIzJ0hkHGfY8V8+H/EOox2fUhtluYwJJGdtsZzyx4DkFeccAY7elGnnczJJrE4chmQbMMGO0FEIVe4CndI5GBwq8+3ho16He7mZcAy9FDkDcIw3YEYZd5YE5/KO2eY3Qp3ObkMGuZIWlO3jM17LhEXGSQFhwB6DPvVgisenAkWRlR5nJGCWGWI5755x8zxRlWkaRbuXYHHTuYnVo1UyqLqIxFYy3kHmjQ88evJHPR9I1EWwEUkKW8SRmQjrdSZQMszz7AVGeecnc3bOKrdtoSPqNsZJSyMjNhDjdJBtaPqEc8CQkexXPtWxa2q3N5JZrcPNbIQ9wZAm2V0YZiTYg3bPLuJJxuC/mGCxZ/ANkY7UMylGnkknKHjpiZ2cLj0IBA+uastMUqxSlKUGCa4J4unBvtSIyxmmtrRQhG5s4Z8KeCcKBhuDzzXfD6fz2riXhyJXnSQjC/E3t2W4PmL9ONSPXALn/AO1RKtviEbI5CikPKGiQ8gl38oyT275yQOAa0fDktvZ3gjkcRxW1miJI4wgMr55f8C5EJPJGcmpC9uIzMjuh3hyUHIG8L3K45IDMRjitNnzZalIe52xZwMEBIx2xycyn6/pRFm17UXZCsKqV9WZA6sMA+ULMjfqM9qpWmGzglS8mMVpbktIgJKm4Yqcsgba4hIOdjg5YAj53XxDpNvBbXM6W0QkWGVxiJRysbeoGf2xXm/hOCKNnht1N0sTLE8h3sDtJC75MnaDjgnAornPgjT9qdSJyYhNKY9+CSqkRwhiDt2hRIe/JYGrCuc+pjUDDsDuYk84/Ltwfy89q0vCbbbJY+Q8GEeMrh4348rqcnkKSD9cd692KtNu7y+VRsGMZK5BYMc8gY3cj3oiI+NuRdSpbo4IhjjNyI2ZYepIDIV95WGzCnHaprwBZzC5hUBBbW9vuBSTcrdXcoKDAZSxhZm3E+YcHHfz8LzwGJo2ukheS9leT75VkVY1McbLvOeemp3YIyTVx8KojtPcJjZI6pGQMKY4QQMe43PIcjvRYsdKUqqUpSqPlzXJ/D8iW8XwU0U5uYlYusduz4DsSG4HIPuOK6u4/n7/61yKbUZZL+/li6nMsdvGwjzFiLdkuQM+Vt2cEcH9RKlWC21WDcXZpkKYys8UkfBbhtrKCWB8oAPPFfWqQbbD/AHZQT3UBKsCGCyXEY5BOQcHse2eagPAUr3FzZtL1GGb2RWlzlxuiCttPCnB7LwM/Ort4/j/w0QHGbyzGfXm5iqESHiSHrwzWauFlngkC5POCNufoC4z7ce4rRsdbubpN0FuIwDtLXBx5l4YdNMtwwK8459xUX4m8URGWSCEuL61HUX7oshYj/dnHJ3g42jk9x+Gs+DL9jFeX0kL24Zi7wMmGVoYwHJJ5y23HPoAaKpvjW52da5mlEF0rQWxktchTgl3O1m82Q3AOSOm3Jr68J293OH61992lvHPLJ042mTq9TyxuCVHEJbJBxxVT8ZPJK9jalsSPiRzuwGluHXkhuPKc/TJroFrABaX+Cym4kgsUIGCqeVAce/8AiJCT7YoyuvhXSoxZWqvGrFYI87lB5KAnO75k1OiMDgDAHbHp9KygxWarRSlKoE45r5Lgdz/P4ay/auVa74wUzyxzSXaQxuyKsEDqjgAeZpkG4554XbjFQXjxPrfRAihKveygiGM+4/O+ASqL3JP05OBXNbrSWFrFbgrGWBa4kZGWPbj7yTfLgc45HqWJPpjV03UtOywWS4WcHyXCQyGcg4/E2wlsEsNrZGMeorY1/WHUFIbXUXjlADickB1JxkK6l8geqiolWPR5CJbW42iONG6MamNuoI5hz1SzfjZkU4xxjnvVo8bxg2hZuBFNBKT/APHPG39qrMQvLi4hPQPRWZWciBo1AUNggzuGI57BKtvjCxM9jdQju8EgH12nH9cUHjq+kyCX4q1KrchdrK+enOqk4WQjJBXJw45G717VStT1UxaS/WIjea9lSQdMyAEzuWTauCwIG3PqPrXRtIvRNBFMMYkjR+P+NQ1U2Pwit7akNNKjLd3UiMhBHmuH7qwII/tRVXVpJOnc/C3Dzod/VeKMqxZSpBEG54x6D2wD6HMxoTGWaxgKspW5vLmdWI3o0R2qjbCQR9+MH12Aio//AMqLqCQy216CSRwTJGGwCPOI25zn0I7VN/Z/oLW17OskvUnjtYeofTfcSTO2Pl90vAojoa1mgFKqlKUqgRWMVmlQfCwqOwAPyFfW2s0pgxtowrNDTBSPDmpCytLm3fOdOD4B/E0O0tE2O5BXy5H5lbtVg0iAWdnEjtgQRDqNyeVXzE4/4smql4t0xDqe47w02nXABVsAmPjB9xtl7H2q+WMnUijcj8aKf3UH+9QQdh4jWZt4lhSARs+wsGmZQM7yFbyAYPBBJ+Xavvwpl5LycnIkuWVT67YVWPH03pIf1NeesSru+GjjUlgZJ22eVIl5w+OCXwVAPcbj6Gvr7Owf9m2hb8TQqzfMt5iT+rUFjpSlaClKUClKUClKUClKUFI+0N3t5bW/OPh7cTpP5SWVZ1QBgB3AZFB+tWLwof8ABWue4t4gf0RRUJ9pku6CKzB897PHDgdym4NIf0QE5+lb1tdtHprSrjfHDIwz2ygfH6ZWsjY1GzSG2uemoX7qVie+Tsbkk8/v/SvrwdHtsbQf+3i/7B/rUT9p+rtBps7xAO0iFFxzkSKcsPfC7j+lWPSIQkESDskSKPoFA/tQbdKUrQUpSgUpSgUpSgUpXhe3ccS7pJFRR3LMFH7mgqfjqPZdafdYDPG08Uant1J0XYSfQAxkH5H5VZF01fhvhsnZ0ukWI5IK7ST8z3+tVjxJqAuY2aJCYrdHm67owjLIjYVRlWbIJ8ynj3zitLwj4xu7t5o2FurwrDuByNzy9TKoVYqcdPuCe9ZGpqSTT6dbK8RUx2rB88FZivw6qAe588h+WPnXTVH8/aqANckvLhLWVEgMdyvUTqq8jFFMowFPlAIXJP6VfwOT/Pf/AFoM0pStBSlKBSlKBSlKAapmq6fqAuXliitJY9qiMzO29MDkKu0qMnng1cyarut6rcsWisoFkkQ/ePI2Ej7cKM5Z8HOBx8+alFG8XeItSheK3uVs90uWEUbOeoI/Ntd5NoUE478Haw+sp4X8MTW1sp6EjTT7Wc/EKJYQo8ibnXGFDNkgA5btXydIuJbgs9ijTrsdZbhwXbpsuMGMGMJ7KMMpO7BPJsWseIZbdX6kaq5RjEsbNI+QVBZl2jyjeMnt+4qDx8OafALy5YonxQaORsSFtnUjKAegziFuSM81baqfgyGTqSyNCYo2SJI9+d77GmZnYOA24mbuQM1bKoUpSqFKUoFKUoFKUoMNVQvPDd2sjPa6nLHvYt05YkljGTnAyAQPpz86UqUeg0LUpCBPqKpGMZFtbBWbt3aUvjt3XFS+laBBBlkVjKww8juzyv8A8zsScZ5wOKzSoJLYO9fVKVo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09319" name="Picture 7" descr="C:\Users\berivan\Desktop\ilkyardım\ind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3240360" cy="47289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8103815" cy="12241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OMUZDA TAŞIMA  (İTFAİYECİ YÖNTEMİ)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2" descr="https://encrypted-tbn0.gstatic.com/images?q=tbn:ANd9GcTYKyVttR3-llS9xCHDFPvYND0Ij9PF0sb7jFqije0bxlfOEHKp0YrUko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736304" cy="4392488"/>
          </a:xfrm>
          <a:prstGeom prst="rect">
            <a:avLst/>
          </a:prstGeom>
          <a:noFill/>
        </p:spPr>
      </p:pic>
      <p:pic>
        <p:nvPicPr>
          <p:cNvPr id="908290" name="Picture 2" descr="https://encrypted-tbn0.gstatic.com/images?q=tbn:ANd9GcQ1fECU-m0YUTzSlgMdN9bPOS7dYZTdl-3rLghwgDghf3kykOiF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348880"/>
            <a:ext cx="5976664" cy="39604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468544" cy="93610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ELLERİN ÜZERİNDE TAŞIMA (ALTIN BEŞİK YÖNTEMİ)</a:t>
            </a:r>
            <a:endParaRPr lang="en-US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5606" name="5 Resim" descr="ER1_3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205172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4193" name="Picture 1" descr="C:\Users\berivan\Desktop\ilkyardım\tası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00808"/>
            <a:ext cx="4562425" cy="2437806"/>
          </a:xfrm>
          <a:prstGeom prst="rect">
            <a:avLst/>
          </a:prstGeom>
          <a:noFill/>
        </p:spPr>
      </p:pic>
      <p:graphicFrame>
        <p:nvGraphicFramePr>
          <p:cNvPr id="624647" name="Object 7"/>
          <p:cNvGraphicFramePr>
            <a:graphicFrameLocks noChangeAspect="1"/>
          </p:cNvGraphicFramePr>
          <p:nvPr/>
        </p:nvGraphicFramePr>
        <p:xfrm>
          <a:off x="5436097" y="1340768"/>
          <a:ext cx="3312368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00" name="Bit Eşlem Resmi" r:id="rId5" imgW="1961905" imgH="2715004" progId="PBrush">
                  <p:embed/>
                </p:oleObj>
              </mc:Choice>
              <mc:Fallback>
                <p:oleObj name="Bit Eşlem Resmi" r:id="rId5" imgW="1961905" imgH="2715004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7" y="1340768"/>
                        <a:ext cx="3312368" cy="280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1" descr="image1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004498"/>
            <a:ext cx="3707904" cy="285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lide0010_image0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293096"/>
            <a:ext cx="3393235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8715375" cy="1081088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KOL VE BACAKLARDAN TUTARAK TAŞIMA</a:t>
            </a:r>
            <a:endParaRPr lang="en-US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66946" name="Picture 2" descr="http://www.saglikvakfi.org.tr/resimler/ilkyrd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01" y="2708920"/>
            <a:ext cx="8484455" cy="38389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7646988" cy="581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endParaRPr lang="tr-TR" sz="2800" b="1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908720"/>
            <a:ext cx="8352928" cy="5158904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11700" b="1" dirty="0" smtClean="0">
              <a:solidFill>
                <a:srgbClr val="C00000"/>
              </a:solidFill>
              <a:latin typeface="Arial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11700" b="1" dirty="0" smtClean="0">
                <a:solidFill>
                  <a:srgbClr val="FF0000"/>
                </a:solidFill>
                <a:latin typeface="Arial" charset="0"/>
              </a:rPr>
              <a:t>Kalp</a:t>
            </a:r>
            <a:r>
              <a:rPr lang="tr-TR" sz="6600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4800" b="1" dirty="0" smtClean="0">
              <a:solidFill>
                <a:srgbClr val="C00000"/>
              </a:solidFill>
              <a:latin typeface="Arial" charset="0"/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6600" b="1" dirty="0" smtClean="0">
                <a:latin typeface="Arial" charset="0"/>
              </a:rPr>
              <a:t>     </a:t>
            </a:r>
            <a:r>
              <a:rPr lang="tr-TR" sz="8800" dirty="0" smtClean="0">
                <a:latin typeface="Arial" charset="0"/>
              </a:rPr>
              <a:t>Göğüs kafesinin ortasında bulunur                                                  ve iki bölümden oluşur. Damarlar aracılığı ile kanı vücuda pompala</a:t>
            </a:r>
            <a:r>
              <a:rPr lang="tr-TR" sz="6600" dirty="0" smtClean="0">
                <a:latin typeface="Arial" charset="0"/>
              </a:rPr>
              <a:t>r.</a:t>
            </a:r>
          </a:p>
          <a:p>
            <a:pPr marL="0" indent="0" fontAlgn="auto">
              <a:lnSpc>
                <a:spcPct val="17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8800" b="1" dirty="0" smtClean="0">
                <a:latin typeface="Arial" charset="0"/>
              </a:rPr>
              <a:t/>
            </a:r>
            <a:br>
              <a:rPr lang="tr-TR" sz="8800" b="1" dirty="0" smtClean="0">
                <a:latin typeface="Arial" charset="0"/>
              </a:rPr>
            </a:br>
            <a:r>
              <a:rPr lang="tr-TR" sz="8800" b="1" dirty="0" smtClean="0">
                <a:latin typeface="Arial" charset="0"/>
              </a:rPr>
              <a:t>Dolaşım sistemini </a:t>
            </a:r>
          </a:p>
          <a:p>
            <a:pPr marL="0" indent="0" fontAlgn="auto">
              <a:lnSpc>
                <a:spcPct val="17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8800" b="1" dirty="0" smtClean="0">
                <a:latin typeface="Arial" charset="0"/>
              </a:rPr>
              <a:t>oluşturan yapılar;</a:t>
            </a:r>
            <a:br>
              <a:rPr lang="tr-TR" sz="8800" b="1" dirty="0" smtClean="0">
                <a:latin typeface="Arial" charset="0"/>
              </a:rPr>
            </a:br>
            <a:r>
              <a:rPr lang="tr-TR" sz="8800" dirty="0" smtClean="0">
                <a:latin typeface="Arial" charset="0"/>
              </a:rPr>
              <a:t>* Kalp</a:t>
            </a:r>
            <a:br>
              <a:rPr lang="tr-TR" sz="8800" dirty="0" smtClean="0">
                <a:latin typeface="Arial" charset="0"/>
              </a:rPr>
            </a:br>
            <a:r>
              <a:rPr lang="tr-TR" sz="8800" dirty="0" smtClean="0">
                <a:latin typeface="Arial" charset="0"/>
              </a:rPr>
              <a:t>* Damarlar</a:t>
            </a:r>
            <a:br>
              <a:rPr lang="tr-TR" sz="8800" dirty="0" smtClean="0">
                <a:latin typeface="Arial" charset="0"/>
              </a:rPr>
            </a:br>
            <a:r>
              <a:rPr lang="tr-TR" sz="8800" dirty="0" smtClean="0">
                <a:latin typeface="Arial" charset="0"/>
              </a:rPr>
              <a:t>* Kan</a:t>
            </a:r>
          </a:p>
          <a:p>
            <a:pPr marL="0" indent="0" fontAlgn="auto">
              <a:lnSpc>
                <a:spcPct val="17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8800" b="1" dirty="0" smtClean="0">
                <a:latin typeface="Arial" charset="0"/>
              </a:rPr>
              <a:t/>
            </a:r>
            <a:br>
              <a:rPr lang="tr-TR" sz="8800" b="1" dirty="0" smtClean="0">
                <a:latin typeface="Arial" charset="0"/>
              </a:rPr>
            </a:br>
            <a:r>
              <a:rPr lang="tr-TR" sz="8800" dirty="0" smtClean="0">
                <a:latin typeface="Arial" charset="0"/>
              </a:rPr>
              <a:t/>
            </a:r>
            <a:br>
              <a:rPr lang="tr-TR" sz="8800" dirty="0" smtClean="0">
                <a:latin typeface="Arial" charset="0"/>
              </a:rPr>
            </a:br>
            <a:r>
              <a:rPr lang="tr-TR" sz="2400" dirty="0" smtClean="0">
                <a:latin typeface="Arial" charset="0"/>
              </a:rPr>
              <a:t/>
            </a:r>
            <a:br>
              <a:rPr lang="tr-TR" sz="2400" dirty="0" smtClean="0">
                <a:latin typeface="Arial" charset="0"/>
              </a:rPr>
            </a:br>
            <a:r>
              <a:rPr lang="tr-TR" sz="2400" dirty="0" smtClean="0">
                <a:latin typeface="Arial" charset="0"/>
              </a:rPr>
              <a:t/>
            </a:r>
            <a:br>
              <a:rPr lang="tr-TR" sz="2400" dirty="0" smtClean="0">
                <a:latin typeface="Arial" charset="0"/>
              </a:rPr>
            </a:br>
            <a:r>
              <a:rPr lang="tr-TR" sz="2400" dirty="0" smtClean="0">
                <a:latin typeface="Arial" charset="0"/>
              </a:rPr>
              <a:t/>
            </a:r>
            <a:br>
              <a:rPr lang="tr-TR" sz="2400" dirty="0" smtClean="0">
                <a:latin typeface="Arial" charset="0"/>
              </a:rPr>
            </a:br>
            <a:r>
              <a:rPr lang="tr-TR" sz="2400" dirty="0" smtClean="0">
                <a:latin typeface="Arial" charset="0"/>
              </a:rPr>
              <a:t/>
            </a:r>
            <a:br>
              <a:rPr lang="tr-TR" sz="2400" dirty="0" smtClean="0">
                <a:latin typeface="Arial" charset="0"/>
              </a:rPr>
            </a:br>
            <a:endParaRPr lang="tr-TR" sz="2400" dirty="0" smtClean="0">
              <a:latin typeface="Arial" charset="0"/>
            </a:endParaRPr>
          </a:p>
        </p:txBody>
      </p:sp>
      <p:pic>
        <p:nvPicPr>
          <p:cNvPr id="9220" name="Picture 6" descr="47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643182"/>
            <a:ext cx="2589145" cy="3911085"/>
          </a:xfrm>
          <a:noFill/>
        </p:spPr>
      </p:pic>
      <p:pic>
        <p:nvPicPr>
          <p:cNvPr id="9" name="Picture 6" descr="j0236214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2320" y="332656"/>
            <a:ext cx="1452562" cy="1338262"/>
          </a:xfrm>
          <a:noFill/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2214546" y="642918"/>
            <a:ext cx="51860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3200" dirty="0">
                <a:solidFill>
                  <a:srgbClr val="FF0000"/>
                </a:solidFill>
                <a:latin typeface="Arial" charset="0"/>
              </a:rPr>
              <a:t>DOLAŞIM SİSTEMİ</a:t>
            </a:r>
          </a:p>
        </p:txBody>
      </p:sp>
      <p:sp>
        <p:nvSpPr>
          <p:cNvPr id="7" name="6 5-Nokta Yıldız"/>
          <p:cNvSpPr/>
          <p:nvPr/>
        </p:nvSpPr>
        <p:spPr>
          <a:xfrm>
            <a:off x="357158" y="1928802"/>
            <a:ext cx="338336" cy="2663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85345" name="Picture 1" descr="C:\Users\berivan\Desktop\ilkyardım\kal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636912"/>
            <a:ext cx="2976331" cy="374441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92696"/>
            <a:ext cx="7671767" cy="950913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SANDALYEDE TAŞIMA</a:t>
            </a:r>
            <a:endParaRPr lang="en-US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02146" name="Picture 2" descr="http://image.slidesharecdn.com/hastataimatekn-kler-sonppt-130706143045-phpapp01/95/hasta-tama-tekniklerifazlas-iin-wwwtipfakultesiorg-51-638.jpg?cb=13731211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17" y="1772816"/>
            <a:ext cx="8445855" cy="47525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8715375" cy="1238969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Sedye Üzerine Yerleştirme Teknikleri</a:t>
            </a:r>
            <a:endParaRPr lang="en-US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678" name="5 Dikdörtgen"/>
          <p:cNvSpPr>
            <a:spLocks noChangeArrowheads="1"/>
          </p:cNvSpPr>
          <p:nvPr/>
        </p:nvSpPr>
        <p:spPr bwMode="auto">
          <a:xfrm>
            <a:off x="262466" y="1268760"/>
            <a:ext cx="888153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tr-TR" sz="2400" dirty="0" smtClean="0">
                <a:solidFill>
                  <a:srgbClr val="CC0000"/>
                </a:solidFill>
                <a:latin typeface="Arial" charset="0"/>
              </a:rPr>
              <a:t> </a:t>
            </a:r>
            <a:endParaRPr lang="tr-TR" sz="2400" dirty="0">
              <a:solidFill>
                <a:srgbClr val="CC0000"/>
              </a:solidFill>
              <a:latin typeface="Arial" charset="0"/>
            </a:endParaRPr>
          </a:p>
          <a:p>
            <a:endParaRPr lang="tr-TR" sz="2400" dirty="0">
              <a:solidFill>
                <a:srgbClr val="CC0000"/>
              </a:solidFill>
              <a:latin typeface="Arial" charset="0"/>
            </a:endParaRPr>
          </a:p>
          <a:p>
            <a:r>
              <a:rPr lang="tr-TR" sz="2800" b="1" u="sng" dirty="0">
                <a:solidFill>
                  <a:srgbClr val="FF0000"/>
                </a:solidFill>
                <a:latin typeface="Arial" charset="0"/>
              </a:rPr>
              <a:t>1- Kaşık tekniği; </a:t>
            </a:r>
            <a:r>
              <a:rPr lang="tr-TR" sz="2400" dirty="0">
                <a:latin typeface="Arial" charset="0"/>
              </a:rPr>
              <a:t>hasta/yaralıya sadece bir taraftan ulaşılması durumunda </a:t>
            </a:r>
            <a:r>
              <a:rPr lang="tr-TR" sz="2400" dirty="0">
                <a:solidFill>
                  <a:srgbClr val="FF0000"/>
                </a:solidFill>
                <a:latin typeface="Arial" charset="0"/>
              </a:rPr>
              <a:t>üç ilkyardımcı </a:t>
            </a:r>
            <a:r>
              <a:rPr lang="tr-TR" sz="2400" dirty="0">
                <a:latin typeface="Arial" charset="0"/>
              </a:rPr>
              <a:t>tarafından uygulanır.</a:t>
            </a:r>
            <a:endParaRPr lang="tr-TR" sz="2400" dirty="0"/>
          </a:p>
        </p:txBody>
      </p:sp>
      <p:pic>
        <p:nvPicPr>
          <p:cNvPr id="6" name="Picture 4" descr="11-6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924944"/>
            <a:ext cx="2915816" cy="3600400"/>
          </a:xfrm>
          <a:prstGeom prst="rect">
            <a:avLst/>
          </a:prstGeom>
          <a:noFill/>
        </p:spPr>
      </p:pic>
      <p:pic>
        <p:nvPicPr>
          <p:cNvPr id="7" name="Picture 5" descr="11-7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24944"/>
            <a:ext cx="331236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11-8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924944"/>
            <a:ext cx="327585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850" y="1772816"/>
            <a:ext cx="8820150" cy="1858962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r>
              <a:rPr lang="tr-TR" sz="2800" b="1" u="sng" dirty="0" smtClean="0">
                <a:solidFill>
                  <a:srgbClr val="FF0000"/>
                </a:solidFill>
                <a:latin typeface="Arial" charset="0"/>
              </a:rPr>
              <a:t>  2- Köprü tekniği </a:t>
            </a:r>
            <a:r>
              <a:rPr lang="tr-TR" sz="2400" i="1" dirty="0" smtClean="0">
                <a:solidFill>
                  <a:srgbClr val="000000"/>
                </a:solidFill>
                <a:latin typeface="Arial" charset="0"/>
              </a:rPr>
              <a:t>; </a:t>
            </a:r>
            <a:r>
              <a:rPr lang="tr-TR" sz="2400" dirty="0" smtClean="0">
                <a:solidFill>
                  <a:srgbClr val="000000"/>
                </a:solidFill>
                <a:latin typeface="Arial" charset="0"/>
              </a:rPr>
              <a:t>hasta/yaralıya iki taraftan    ulaşılması durumunda </a:t>
            </a:r>
            <a:r>
              <a:rPr lang="tr-TR" sz="2400" dirty="0" smtClean="0">
                <a:solidFill>
                  <a:srgbClr val="FF0000"/>
                </a:solidFill>
                <a:latin typeface="Arial" charset="0"/>
              </a:rPr>
              <a:t>dört ilkyardımcı </a:t>
            </a:r>
            <a:r>
              <a:rPr lang="tr-TR" sz="2400" dirty="0" smtClean="0">
                <a:latin typeface="Arial" charset="0"/>
              </a:rPr>
              <a:t>tarafından yapılır.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61826" name="Picture 2" descr="https://encrypted-tbn1.gstatic.com/images?q=tbn:ANd9GcTAEd2Bq6dYIDt32zTqvWCzVShEtTiTE4yySSy7kTUK6ainVVLj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85" y="3284984"/>
            <a:ext cx="4701739" cy="3168352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32656"/>
            <a:ext cx="8715375" cy="123896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Sedye Üzerine Yerleştirme Teknikleri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6" name="Picture 8" descr="7-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43559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844675"/>
            <a:ext cx="9144000" cy="1944688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r>
              <a:rPr lang="tr-TR" sz="2800" b="1" dirty="0" smtClean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3- Karşılıklı durarak kaldırma</a:t>
            </a:r>
            <a:r>
              <a:rPr lang="tr-TR" sz="2400" dirty="0" smtClean="0">
                <a:solidFill>
                  <a:srgbClr val="FF0000"/>
                </a:solidFill>
                <a:latin typeface="Arial" charset="0"/>
              </a:rPr>
              <a:t>; </a:t>
            </a:r>
            <a:r>
              <a:rPr lang="tr-TR" sz="2400" u="sng" dirty="0" smtClean="0">
                <a:solidFill>
                  <a:srgbClr val="000000"/>
                </a:solidFill>
                <a:latin typeface="Arial" charset="0"/>
              </a:rPr>
              <a:t>omurilik yaralanmalarında </a:t>
            </a:r>
            <a:r>
              <a:rPr lang="tr-TR" sz="2400" dirty="0" smtClean="0">
                <a:solidFill>
                  <a:srgbClr val="000000"/>
                </a:solidFill>
                <a:latin typeface="Arial" charset="0"/>
              </a:rPr>
              <a:t>ve şüphesinde kullanılır. </a:t>
            </a:r>
            <a:r>
              <a:rPr lang="tr-TR" sz="2400" dirty="0" smtClean="0">
                <a:solidFill>
                  <a:srgbClr val="FF0000"/>
                </a:solidFill>
                <a:latin typeface="Arial" charset="0"/>
              </a:rPr>
              <a:t>Üç ilk yardımcı </a:t>
            </a:r>
            <a:r>
              <a:rPr lang="tr-TR" sz="2400" dirty="0" smtClean="0">
                <a:solidFill>
                  <a:srgbClr val="000000"/>
                </a:solidFill>
                <a:latin typeface="Arial" charset="0"/>
              </a:rPr>
              <a:t>tarafından uygulanır.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9778" name="Picture 2" descr="https://encrypted-tbn3.gstatic.com/images?q=tbn:ANd9GcRY9-4CBVIooaHa5_yfS9PSGqaIkzddP0vlp5Zpo6GMpKbOiSy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30" y="4005063"/>
            <a:ext cx="7770862" cy="2274401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32656"/>
            <a:ext cx="8715375" cy="123896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Sedye Üzerine Yerleştirme Teknikleri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500042"/>
            <a:ext cx="6592888" cy="698500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SEDYE İLE TAŞIMA KURALLARI</a:t>
            </a:r>
            <a:endParaRPr lang="en-US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42910" y="3041650"/>
            <a:ext cx="7872413" cy="3816350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Hasta / yaralı battaniye ya da çarşaf gibi malzeme ile sarılmalı,</a:t>
            </a: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Hasta/ yaralı sedyeye bağlanmalı,</a:t>
            </a: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Hasta/yaralının başı gidiş yönünde olmalı,</a:t>
            </a: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Sedye daima yatay (zemin/yere paralel) tutulmalı,</a:t>
            </a: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7730" name="Picture 2" descr="http://www.saglikvakfi.org.tr/resimler/ilkyrd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14422"/>
            <a:ext cx="5184576" cy="17447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500042"/>
            <a:ext cx="6786563" cy="9366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SEDYE İLE TAŞIMA KURALLARI</a:t>
            </a:r>
            <a:endParaRPr lang="en-US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3" y="1610321"/>
            <a:ext cx="5040560" cy="4890492"/>
          </a:xfrm>
        </p:spPr>
        <p:txBody>
          <a:bodyPr>
            <a:normAutofit/>
          </a:bodyPr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Güçlü kişi hasta / yaralının baş kısmında olmalı,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Daima sedye hareketlerini yönlendiren ve komut veren biri olmalı,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Sedyenin düz taşınması için öndeki ilkyardımcı sağ, arkadaki ise sol ayakla yürümeye başlamalı,</a:t>
            </a: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9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3 Resim" descr="kmk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3709616" cy="45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32656"/>
            <a:ext cx="6735762" cy="5762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SEDYE İLE TAŞIMA TEKNİKLERİ</a:t>
            </a:r>
            <a:endParaRPr lang="en-US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1052736"/>
            <a:ext cx="8105775" cy="4252912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Bir battaniye ile geçici sedye oluşturma: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dirty="0" smtClean="0">
              <a:solidFill>
                <a:srgbClr val="CC3300"/>
              </a:solidFill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Tek bir battaniye ile sedye oluşturmada battaniye yere serilir kenarları rulo yapılır.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Yaralı üzerine yatırılarak kısa mesafede güvenle taşınabilir.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 descr="https://encrypted-tbn0.gstatic.com/images?q=tbn:ANd9GcRDPYN-Lqrhf78r8dMrlArS3d8EwCNakXLXZoEOqm5wz7YnsF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763" y="3717032"/>
            <a:ext cx="8245701" cy="28083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851650" cy="1139825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SİNİR SİSTEMİ</a:t>
            </a:r>
          </a:p>
        </p:txBody>
      </p:sp>
      <p:pic>
        <p:nvPicPr>
          <p:cNvPr id="11267" name="Picture 5" descr="02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96336" y="1844824"/>
            <a:ext cx="1143000" cy="4076700"/>
          </a:xfrm>
          <a:noFill/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2771800" y="1628800"/>
            <a:ext cx="504056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tr-TR" sz="2400" dirty="0">
              <a:latin typeface="Arial" charset="0"/>
            </a:endParaRPr>
          </a:p>
          <a:p>
            <a:pPr eaLnBrk="0" hangingPunct="0"/>
            <a:r>
              <a:rPr lang="tr-TR" sz="2400" i="1" dirty="0">
                <a:latin typeface="Arial" charset="0"/>
              </a:rPr>
              <a:t>Sinir sistemi</a:t>
            </a:r>
            <a:r>
              <a:rPr lang="tr-TR" sz="2400" dirty="0">
                <a:latin typeface="Arial" charset="0"/>
              </a:rPr>
              <a:t>; bilinç, anlama, düşünme, algılama, hareketlerin uyumu ve dengesi,</a:t>
            </a:r>
          </a:p>
          <a:p>
            <a:pPr eaLnBrk="0" hangingPunct="0"/>
            <a:r>
              <a:rPr lang="tr-TR" sz="2400" dirty="0">
                <a:latin typeface="Arial" charset="0"/>
              </a:rPr>
              <a:t>solunum ile dolaşımı sağlar.</a:t>
            </a:r>
          </a:p>
          <a:p>
            <a:pPr eaLnBrk="0" hangingPunct="0"/>
            <a:endParaRPr lang="tr-TR" sz="2400" dirty="0">
              <a:latin typeface="Arial" charset="0"/>
            </a:endParaRPr>
          </a:p>
          <a:p>
            <a:pPr eaLnBrk="0" hangingPunct="0"/>
            <a:r>
              <a:rPr lang="tr-TR" sz="2400" dirty="0">
                <a:latin typeface="Arial" charset="0"/>
              </a:rPr>
              <a:t>Sinir sistemini oluşturan yapılar; 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tr-TR" sz="2400" dirty="0">
                <a:latin typeface="Arial" charset="0"/>
              </a:rPr>
              <a:t> Beyin, 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tr-TR" sz="2400" dirty="0">
                <a:latin typeface="Arial" charset="0"/>
              </a:rPr>
              <a:t> Beyincik, 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tr-TR" sz="2400" dirty="0">
                <a:latin typeface="Arial" charset="0"/>
              </a:rPr>
              <a:t> Omurilik soğanı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tr-TR" sz="2400" dirty="0">
                <a:latin typeface="Arial" charset="0"/>
              </a:rPr>
              <a:t> Omurilik</a:t>
            </a:r>
          </a:p>
        </p:txBody>
      </p:sp>
      <p:pic>
        <p:nvPicPr>
          <p:cNvPr id="442370" name="Picture 2" descr="http://www.biraz.gen.tr/wp-content/uploads/2013/12/Sinir-siste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14422"/>
            <a:ext cx="2555510" cy="548976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SOLUNUM SİSTEMİ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844825"/>
            <a:ext cx="8136582" cy="482426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 </a:t>
            </a:r>
            <a:r>
              <a:rPr lang="tr-TR" sz="2400" b="1" i="1" dirty="0" smtClean="0">
                <a:latin typeface="Arial" charset="0"/>
              </a:rPr>
              <a:t>Solunum sistemi</a:t>
            </a:r>
            <a:r>
              <a:rPr lang="tr-TR" sz="2400" b="1" dirty="0" smtClean="0">
                <a:latin typeface="Arial" charset="0"/>
              </a:rPr>
              <a:t>; vücuda gerekli olan gaz alışverişini</a:t>
            </a:r>
          </a:p>
          <a:p>
            <a:pP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 yaparak, hücre ve dokuların oksijenlenmesini sağlar. </a:t>
            </a: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İki bölümden oluşur;</a:t>
            </a:r>
          </a:p>
          <a:p>
            <a:pP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Solunum Yolu</a:t>
            </a:r>
          </a:p>
          <a:p>
            <a:pP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Akciğerler</a:t>
            </a:r>
          </a:p>
          <a:p>
            <a:pPr>
              <a:buFont typeface="Wingdings" pitchFamily="2" charset="2"/>
              <a:buChar char="§"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39938" name="Picture 2" descr="http://yoga-rehberi.com/wp-content/uploads/2011/04/solun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4608512" cy="3789040"/>
          </a:xfrm>
          <a:prstGeom prst="rect">
            <a:avLst/>
          </a:prstGeom>
          <a:noFill/>
        </p:spPr>
      </p:pic>
      <p:pic>
        <p:nvPicPr>
          <p:cNvPr id="182273" name="Picture 1" descr="C:\Users\berivan\Desktop\ilkyardım\solunum yo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3312368" cy="234888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BOŞALTIM SİSTEMİ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16113"/>
            <a:ext cx="4607991" cy="4465637"/>
          </a:xfrm>
          <a:noFill/>
        </p:spPr>
        <p:txBody>
          <a:bodyPr/>
          <a:lstStyle/>
          <a:p>
            <a:pPr marL="0" indent="0"/>
            <a:endParaRPr lang="tr-TR" sz="2400" b="1" dirty="0" smtClean="0">
              <a:latin typeface="Arial" charset="0"/>
            </a:endParaRP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tr-TR" sz="2000" b="1" i="1" dirty="0" smtClean="0">
                <a:latin typeface="Arial" charset="0"/>
              </a:rPr>
              <a:t>Boşaltım sistemi</a:t>
            </a:r>
            <a:r>
              <a:rPr lang="tr-TR" sz="2000" b="1" dirty="0" smtClean="0">
                <a:latin typeface="Arial" charset="0"/>
              </a:rPr>
              <a:t>; kanı süzerek gerekli maddelerin vücutta tutulması ve zararlı olanların atılması görevini yaparak; vücutta iç dengeyi korur.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Boşaltım sistemi organları;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400" b="1" dirty="0" smtClean="0">
                <a:latin typeface="Arial" charset="0"/>
              </a:rPr>
              <a:t> </a:t>
            </a:r>
            <a:r>
              <a:rPr lang="tr-TR" sz="2000" b="1" dirty="0" smtClean="0">
                <a:latin typeface="Arial" charset="0"/>
              </a:rPr>
              <a:t>Böbrekler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İdrar kanalları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İdrar kesesi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İdrar borusu/yolu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sp>
        <p:nvSpPr>
          <p:cNvPr id="13316" name="AutoShape 6" descr="data:image/jpeg;base64,/9j/4AAQSkZJRgABAQAAAQABAAD/2wCEAAkGBhQSEBUUExQVFRUUFxgYFxgYGBgYFxoXHBoYFxcYFxwaHSceHBkjHRcYHy8gIycpLCwsGB4xNTAqNSYrLSkBCQoKDgwOGg8PGiklHyQvLCwsLCwtLCwsLCwsNCksKiwsLCwsLCwsKSwsLCwsLCwsKSwsLCwsLCwsKSwsLCwpLP/AABEIAP0AxwMBIgACEQEDEQH/xAAbAAACAgMBAAAAAAAAAAAAAAAFBgAEAQMHAv/EAEIQAAEDAgMECAMHAwIFBQEAAAECAxEAIQQSMQVBUWEGEyJxgZGh8LHB0QcUIzJC4fEzUnIkYhVjc4KSFjRDU7JE/8QAGQEAAgMBAAAAAAAAAAAAAAAAAwQAAgUB/8QALxEAAgIBBAAEBQQBBQAAAAAAAAECEQMEEiExIjJB8BNRYYGRM3Gh4QUjQrHB0f/aAAwDAQACEQMRAD8A7YtwAXNePvaZib+Nase7lT399Bl4iVGDGk+yKzcupeOTiGhDcHvvKePxqDEp4+91Bxi/p/PnXk4qBJMb93ppeqLVN+hb4QYVjANZrP3pNc/2p9ojLSihILqgY7J7Nv8AdxtS/i/tIxSz+GltscCMx89Jo0csn2XWnbOx9aK8OYpKUlRMAAkngBxrjeC+1LFJX20NuCNACg+BJInXUUUxP2ltPsOIWhxsqEAk50kyDqBaKLGTbSKTwuKs6OrbTYBMm3KvStrthIVJggKsJsbj51yp3pRmL0XEGCCLjNAjzn3YrtHavVygbupTrwQb8rmiZ08SsrgissqOh4baTaxKT32vW9TopR6H4yeuHBaI/wDDT3wo+rE23T/MzQficHZY6dItrxqRx8q1HayBrPl7tQrE4i+t44jQ6c6oOP3toCJvxvre9jf6Ggz1DT4CRwpjInayDx1jT962IxqTx8qU0YnmfW3dyvV9h6O7d741WOpk+yPCkMKXgdK2BVBmsTHvu1nff1ojhF2N5g+/fKmIZNwGUKLE1KlSjAzNYrNYrpCVKgNQ1whkVisisVePRwGbfcytgjjSyMRc+eneaY+kyfwDG4g0nMHtX8u7idKwtW2srH8CuARfxQQkrUqAkSSdyZjzsBakHbXSh7FKyNlSW5ygCylA6Zo4ybW0qx0m2qp1ZaQfw02VGqlSJCuQNAcbjEtQEJBXbui0zF5N7Wir4YV2MqFcs2YdhCBJhR3DlYk930761Y3HpBy2Ai8HWZ377bzxoC9j1KMA6zyHgOFa0MHeT7ju4U/HE/Uo8qXQVTj27SqNd0ieflTr0U2Ey8iwzqIOpCk6C2YTlVyNc2GFSNwtx8L+vfVjDuraVnbWW1jRSbHx4iTofnXdiAzlKSo6wvoOwEflhduzMK7rX4UA2psdKVFS3nZkJUM2Y23dq8x3R40rf+qXQk5g2tRklSkqK54yFi893yqvtLbb7sZlgX7IQCNdxJJO88zRFD6gEnHrgY2OkbTGYfe30kwSEEEnhmKRI148au4bpG06k9S9iCobnHnMp4z25G8386542wFTaw9d8e+dEcHgpOpBg3BggRczuHvdU2qi2xvsaNo7cdWmUlSdPyuLJGuhn0qhh9tPtkqDqlkf3SoFMzYm+sVR/wCHZ/yuKM/3fLLE/tVTFlbSvxCeGbdHAncP3oUsToZjOCdLgetkdNAogPwgmBmElP8A3SbHTjTlh3wQCkgyLEaGR+/rXFcNihmuIzRfdyO/2eVOfQ3bCgsMqOZJH4c3jdlBG7WO6lsmKuUXlR0Ft74fTf8AKKM7L0Pvl8qBJJ3byTv5xMb9fIUb2SeyePhVsHmQrl6CFZrFZFPIUJUmpUiu8kJWalYrqIQVKgqV2PRCltdvMysf7TXM9sYvq21FOpgTvvrG4mCfrXVHk25QZ7q5L0jwpL6WRoCufD+KyNTG8qY9pmqaFXG44JVkT2SmAVambT67/hQUoLhgaepn9U63o8vYbvaK2ylJJExZUG/dVnDbDH6km1p0Iv78qZjKK5DTdoWxgQDBFjw7iLfGO7nRA7PgXEg6x793pjRsaFQpOZCp/wAhp7nlur2/spTf5U5kbxqRuid4n4R3F32DVIU8RgMvMeJge/jQ/GtkARxA03X37xaPLhTbiNmgWSDBAgaxrGX9+e+l7GMiBBI7QnhMEe/cHwrdkSZXM9sG0CTh1C5JPay3vuzT6E2rdksDFt3Pj56eM0RLIKQP+Ymf/E6cP2qq8pKT2oyptv8AzcBHAd+tH1MVGdIV0snKLbZuwuGsOA1UfGt7KLHUp4T+bUmeV+6t+CZ60BX6N0TfidfSi2GwCdSBAHaJiPLx9aQlKjQUeAa2sgAEGYJtaARFheL+OlQPZiApPZMyDJhM2vxPHgaxjOkTPWKAQVC1wAEyP8r+POsodD0qbkQIIUIMnxMDn8bx3e12DcYvhA3F4AhMtg5Qbpkm3KfH+a9bNxhSpOUwLZeR4jheiXVwIO8id27jrQF1BCiNBJI893p5mrOpHYtxdHdtm4gOtIWD2VAG3rrut6UybNT2fH+N9IP2f4jPhlCbJVAgT2TJtHeaexjG2WesdWltA1W4oJSJISJUogCTA5k0HFGpC+V8UEJqTVXBbUaeTnadbcTMZkLStMjUSkkTyr2nGoLnVhaCvKF5Mwz5CSkLiZykgidJFNixvqVJrT99b6zq86esy58mYZ8k5c2XXLNpiJtUIbqk1qw+KQ4nMhaVplQlJChKSUqEjeCCCNxBFbahDINSoKlXj0QwaQtuYQDFkwCTJE69rcPGafTSd0ww4DzZ3qSRpwP71n66NwT9EMad+KioUAgggEbwQI14VqOzAACNDEgwYMxI863YVvSZKbczH6ve6ptrafUYZxwR+G2VDSCqBA4yTbypGF2MP5ALpB0kZwYyGFuXISm0f5bgPpSoPtHekyy3BNwM0kcjJHpS9mLhU4q6lEqPCTc1oWnX6fHuNr7x4VpxSXBT6o6i24jENhxo2UO6Ff2xxE8d+61K+2GUBJsQoG86HUa/I1Q6CbRKcUUGSlaTbgRBBg+U93CnHpUz/o12EAAgkJm9rHx76Ni8OWIKcrhISMSklHZ1KkRvvdOvj617xWww2tSVEqKUIub3USSQI5fvWtwKU2oJME6d4v8AKJ51hl9WWFADOkLiQon/ACuSDpYxrpemf8gpbrOf4tRcqYwdDdmgoVYmFbz2E2E+onhzqn0+xJacQwICVJzLiwM2yjgLetaNjbfXhwrKAUmJzAlIInLcaW9761dJ8W3iUpdzFDiBlImZEzra199Z0E3NcDueLhFv0AWJS23ACrqA4CeMfXlzr3gceUGQQk8ZFxAsQazsjDodVkcQDJsTHcPzCw1rXtLCYdsn+laxHZkEHgO6KK6vaxaL43IY2MUh1IOZAIjMJT+aN19K0P4dpZupI3k5k2MgHfwpewj+HserSuP7WswPI2ie+NRR9OASsS1s4EWH4nUti+WCk9qTrw150Otj7CLJZ0HoMGmWlJ65u5SbuI58VabqO9OMUh3ZhQ04lS8+HVlbUlawE4hlaikCZKUpJ0Om+kXAdEHVJj7nsxkEC60F91HeAgIUTEWP6uUUz4X7JkuICluYZJiwZ2fg0pjdPWocUVa3mNLcb4a3N2LZWzAwuIHWLy4pTTm0G1OudUtGJWwMMEFeRtCXEw6lCZbbSYG8SSFcwm0kqZWlD4xX/D8GjsJQB1gxiipDoFgnqiqQYT/dupowf2LbPbMqD7oiIW+sAaXHVlN/GL6Vdb+yfZoUFDDnMIg9diJsZA/q6TeKZtAAJjG9oBt9YOJk7UUlQJd/9iJKS0lHbCMxT2mhmIncDQ5Gz9oDE4R1z7ypP3JpvEuJbKHig4rMUjIVFLgQUKWBKykLiFGR1sCs1LOnKXcHj22G0Nh9pJVtAnIh0qDysSpWHVlbEkFJUQFkNGe0RanHo+w/98xi3i9lCmkshSlBrKWGlOFCZyH8QKuNLiaY4rNV3EIKlZipXUQxSj01MOs9yuHEU30odNR+Kz3K+IpTWfov7BsHnQOZBMbp9gUp/aZjcrDbVpWrtf4pjWmzDp7PHvPmffKkj7SrOsC/69e9OvlWfp340hua4YDwWC/BJKVKhJundvk74oMsmeH000+XdTngcWfuLiEKKFESVhKVmDAgBVhIETzEUhuYPtQpxauNwlNuQiKfxNNWDlZa2ViVMuBwE5gYjRJEdoKJ001ire1ul3XKAW4Mib5EmQDu0ueE2jxFCdn4JB1bCpJ/NBPdeTP1p06JbCZXiwl1I7SSGwNCuxhca9meUgU6ljhJSlLn5C+6bi1GPHzFw7SCiOrS6oGwIbN+HaMDhfdXnaGHfShpwsdWHUgpVnSM41mE5vWNdKMYFBStKd6VFJ17jpv+tM+39ng7M2fIEICWzuuUn07J8aa1U3FJvkX0mNTnt6EvYzGOdbcbZUFJXl6zqmlOqH5soO4AybmKH7R6PuNKCHi4lUTlKQ2NYmBNjH5gfKui/ZoEoxDqBbON3FBmL7+0a8faNgULxDhX+lho7rSt7TnSKzxrqhyeGayU5W/qcufwiAvtdsKE9pRUBqDfWbRe9EGIy9htIMASAAdNJAn4/OsYXZaltlwwUkkC++xsAReCNRBry+xl0ifDWSarNq9tnYp90WMGmSfmOE298af9gMqU00ZTZKNxOgjl7HjSFs9oqISn8yvEDmbaCfSul7JbAQE/2gAabt+nD5Ujn4DY0HsOgxuBgCbwNNb8b2j5037J/op8fiaS0fnAkjfa28fKm7D4tDOGzuKShCElSlEgJCRMknhzounk75A5wjUryFzpWZptsWM1KlYmpZD1FYipUrpwzNSsCpVlZDJpQ6cphTSuShu4g76b6W+m+FzMBX9ih6kD6Urq1eJhsLqaAGCWTxvb4x8vSlb7TcEpTaHQP6Z7W7sqgA+/PWmjZ5GW5jjvO6xrG18CHmVtK0UmOJE/HWfCsrBPbJMdn6nMcDteG1IsM4APxt5TQh6AFKPgOZ9+tWtrbIcwj3Vr7QN0qE5VDW1vOqakFQknfp37+7TyFa8ElygDdomBwRiU6ykRxnsxrqDyp12ZtMHFMPREOIKhwV+VUDcCTVHoJsRT+JQBGVtSXHDFoBBAHEkj41tbwxD6kC/+oygD/MfSq5G3+TuJpbl9DVtRnJingdUvLPgVEz5KpgxLxc2Sq/8A7fFRyyzbT/qUM6Z4QpxzunaSFDy1jSbVd2KnPgsWydSlDoPEx8JRwrT1L3YExDTPbqPuauiDoTjkkE3ME8ik237x7mrX2iicQpIV+fDJA7wtwwPOgWycWEOpXwyKHgY+dMP2gtJDmHWSE5pbkkD8wlPvnWOnwbWoS+Kn798nNcLjShOQ6TPdu87ehr24rMPKe47/AHyo3g+jSXm1OB5KTmIKTBEAJ4EGSZE8jRTZPQxJkqV1pSbhIlKeaki5FjrOlEeSC59RSpdFLo1s4p/EOqwMsahJn14CnTBqFoAAgafGOI+VeDs9KWwVASb7s2XVPK4I7o5VYDRSkASARfQzpNtRcWjWBrFIu8jt+/kMLhUXG1DMJI7QKbSbW5R33oz0sxCm9jYpTalJUnDuFKkkpUkgGCCDIIpeKlAzKrCLmZPaAuBpvnj4Q4YzHtNbPU68MzSGSpYKMxUgJlQyqiZvYxTemSTYpqPQVtodKXV4/DsBSUIbxrbRAcUHHB90U8oqTopuXESP0lKZzZxl0ufaHiU7OYxOVlTrzLuI6tKF2aaSFLkqdAAG9ckytIDarmnlxOHBDigyFSiFKCAoEJVkEm4IStUCbBRjU1h/ZeGWlLS2mFJQey2pDZCTBPZSRAtJsNJp5VfQqC+jvSB3E4rEoIQlpgMhIAUVkustvSVZssDMRATexniyRQnH7Uw+FZffhMMpzPdWElfZGUZgIkgCADuEbqKNuA6HTXloYPA3rlIh6rNYqVwhlNYrIqUSPRwxQXpeP9Kr/JH/AOhRrfQbpcqMKeak/Glc3OOQXH50KOCIjdx3+9avkid0z73k/wAVRwUDdw+p7qu66HTyBvWHE0JXZW2psFnFtBDg45SAJSrQGSaWmvsiUf8A+lPD+kZ3aSvWnfDOQQNLQO/XfpW9zbTLcZ3EpII1ITe+6dJ+VaGGTXFgJL1M7B2MzhG+qZQeKjYrUTYknwtXONkKBxjRIPbxKlcbZie7yrqDu0IRmG5JNoOl/K3rXMejPaxbB0DaFLvx3xxus+HGjyd0cgtqZa+0ZBD7T0WUko52JPwPpVXoi4S+qLZmVoMWgoUkgjfotWlbvtC6Q4dTKYxDKltuQUhaFuA3BlKVZrb7WpY6PdKw2+kobcXKjACcuYKSRZSiExMG5EwK0ovdp6En4cyZ4YwycoBG477G8Xps6VNocZwYUlKkFSSUq7QgI0M8KSU4x8kFLSUglQBWsbzHaSkE7tAfpRHH/e1s4YrdbSkJXlDSCVAJsoqWs2XusCBANyYrKS+T9/ybWeW6u/f7hPo5sDCqZUVYdhRC1CShB3DeRunjwtereI6LYIAZ0N4cwCkhZYzcfyqTmG+TMbomhPR3ZAU1mcexVln8rxbAEA6NgXPE8BVvCbNwCFHLhm1X7UoDiYHBThUAdZjiOVUcqfb9/cWq+aRXdGzk3YfdSvRX3d7ELcy3EASsZLJmZvABE3y3hHZ/AG11qBHVlbqG2TFwqXdxiQhSBOhjSmXD4tvKAiBIAAGWydwMbtLRFudFMOQrPATqIk8Py+AMGTry0rizff8Adk+GJuF6P7XUrtYtplBBBBQ264lIE/oZyHS8LFPp6OY7EYF5pzFsuB3CqZbQlktpzkABxxZK1WCYhIA7RtNeEsdqYsm8birW/Z3wkTc8eTbsBcspsLSLRHoIHhTGnnul0l9hfNGkI20Ps6xSsIrDoUwsFeJJWtS0vOJeT+Gp50NqUVpXAUB+dKEXSAUHGH+zbEB9DpWyVJd2YoqzLz5cK2UYgTkmVGIvcaxpXTJqTTwscve+zbFrOLzKw8v4bEMJKVrSklbramfwg3DaUoQQYK1FRJJVM07bA2Mth3FrUUkYh8OoiSQnqWm4VIF5QTabEUampUIYrFZqVQ6YFSsipVo9EMb6A9NFRhx/mJ8lUeoD02H+l/70/BVK6j9KQTF50KWGdFvXdxt/NWcRtBCBmWQJ46nuGpNBsS8UtnKQFGAkkTBJ1HdztQ7EYhKAP1OHVR4HSNwPICKx4xofb5DGK2+c2VAgf3Kkq3/lGoJ4nfuoYpkXtM3JVdR4kma14TDFXaVrr/NX0t+/nVZTfSJS9TU7jnWGlhlUoynMld8u7skQcunGOFLeyNn4Tr5xDfWJU3Iz5lgLzJMpE2BBNkiPKzM5gwuRa4jdPdSki6mBcnMU+QV6yBTmHLJplHFU7GHpDi8GrDKbYQ2haQMoS1kVCYJvkBiAZ8KSXsSQEkfmsE/5AyCfIU6ubOSRIQASDflpAv3eVIOztluKVPWqSkFW5Jgf9w42FaWm1K+HJe+f+hZ6d5MkaCeMxYaSjOoJKgSJ07iTab1ZR0lZIZR1iAEl1JVmTEOAwddAYvVFWCWox94WeWRrw/TVdGzVZikvKE/l7Dd1puB+XkPWl0o+7/8ADTzvI49e/wAhDZ2LCk5esGQGQnMAkyBv3+e7vovkKwIuBplAy+gj+KVcLsJDijLgkwo/gskmZnVHEGiKOgCF365wHgkISIibAAAeFDmoXzKvsKxcvkETmTF98jl7+tGNlbZg9sgQLKE+vD4Uqr6IFsAJxWIgTYH4bq1s7FxKTCcYoAn9TYWfEkk0PZB/7l+GWcpeqOpsrBTwmDaLRcR5/wA3o4jbH3XALdyhS+tShCCSMziy22gTcgSoEwDABMGK5PgE7RyllGMbCgCvMtoAhIhMAgERmUgG0wSbxBY2thbUxS20lzBONMOB8Il9hRcKFICs7IK05FKVBSoTF+APgglLtC2Vtroctm/aOy4MIFoWheKS8pXZJQ0WAQ9mVG5QgciCrLIBvnp5gwlRLqpQ6hlSOqf60OOAltJb6vrJVBAOWCQRqDQbYv2fWS44XcO6leIMId6wfjoS28tt1Uu9tSA6lSznSSQazs37KWmiD16zD2EdshCROFCggEAfrzSo6k331oOKFS/ienzIxrGHbKVhasQl5ZKk9UWWutIumFEflVfsmxvIq4enODAWS7l6txttYW26hSVuGGwpKkBQBIPaiLG9jQ9P2ctjFdeHnk/i4l4JBSIXiGg04QoDMCIzJvaq+y/swbZH9ZZhzCLshCb4VSlozQLqWVEqUbk3rjSOhrAdNMI9IbdMpS4ohTbqDDasjghaAcySQCnUZkmIUJ8f+uMJlzdYo/jBjKGXi51pQXAgthvrASkE/li2tVWOgTaQAHnRDeLbBSQlQGKdDylJIEhSToa0bP8As5baKFdYZRiGsQAltDaJaZOHSgJTYJKTJjeOdV4IN4NSoKxXYshkUB6aqjDbvzjXuVpR6lvpw4QygACCoz4C3xpbUOsUguLzoRsZ+RPEkR4TP1oLhUFSyY3n3eiGLTKmouCVDxKeyPjQzZ/5o3zPx9+zWTXh4HfUYMMnd8B4CrQaB/bSqjKZAE+Y+XpV9TkHjH150uueydGqQBJMRz/SNY9dKTsLhpeaSCSQjOeSjePMi9Gtq4olKymcoSoSJsSDw3315UvYnEQ884n/AKSNNR4g6CJinsGN7WV7dIubd2rMtJ1mVEEiAL5TG/Sl3GYzKnKiJ+OtzxE/KtmMxOUEC5PmTJn1n1qszs0uKygEqMqXF4A3TuJtbUAG1aGnwpR3S6X8hM+b4CWOHMn/AB9QYAqcwWSZvc/Wi7uI6xAX+qJ7lCInv9ZrxtDAKaKVpRG5QjUbo3VrwLiQpSRobgaW/YjvpjLtyQWSC6/4FtLKSm8U3wywMUEPJdTdJgKTuBMi8XsaadnY1KxIVHd3DjyHrS0rAp6qxurrARrASEqSeN8x8qJowZZ6tX6XUgzwVGlZ2bGpqw3lk4sLPwPKL34HXjPKqDjsSbDTQnnx4/IVaLk/XfGn1oc+4SN5JPfx7+E0rHHFsK+hl2A2lOKW4pIzdVGYieyFpOmYRcm/MUQ6QYJC9n40raQtScO4pvMgKUlRH5kZpKTJixnsi9pqhsPDp++E9lWVgpJg69YhQsNbJXv/AGe+iDMLcMAWHfck+VyKawJ74+6Fsr8LFzpZtx7Z60NYNDbKPuxebQhlID+J65lHUgAXJQonK3C7zOlbmuleJcxzzBUFNjE4lko6ogpZRhQ6lecaw4Up5dZ2pzojopqpgdlNsl0tpgvOF1y6jmcKUpKrm1kJsIFq1RE5jhulL+FwuzW2lBP+mwRUhYSkLDi22lJRKStxYBUo5SgIABObNFF1dIsUElRdISraL+HJLIUltpov9XCUAKUVqS2giZVICYUoGuh1JqWiHGcB0lxmH2ewhhQQlrAYJwAtBcrcxSmFgkkHLkvGsgEEXkntPpzi28M7LmVxGLxrKHOrShBDAKm+sUpKkBShIShKQpwhMKTCiep1ia5wQSuhXSDEYvFOF1WVCMNgnA2lCQnO+ypbkkgr7Kk2Ga03ms06VK6mQxSv09H4bf8AkfgKaKV+niZbb/yPwFI6r9GQfB+ohQWgluwJyqSd/EAnvihe1MNlWl1MZF8CDBmPj8d1HMEd276/Pf8AzWMdsPrQVJJCt4/STpcag91ZUeqG5cM0bONtdwg99VtovkGJyndwjiNxsa1bPlC8h/TbjGp+I0NE8alLiYPKDpB3X8q4opcMlhfaWBS1s11sEAJaVviTEknvrjj7+RTmoJMjf2T8ac+me3PvDTbLZ/TndvdMaIUI/uBt3Ul9elxKVFX4jSgFDeUgfmHH+K2UlJr5HIOWKO5Lk27L2Y4oqcAlSUlU3hKbakW36bzTHsPZhSe0oBJTOaQlWY6g3vMb/CmtzpbgsFhkNtKS8coGVsglRIEqWdBOpk74pF/446FlSW0pAKoSSSUg3CTxi2vCraqTyJRh0hXDjk7lLtljpQyTZKwVE6yDGut77hQTaewHQkutysoguQLjXtwP0mAD+9WsbtFbifxEiJE5FQdbjhT30Q21hU4cjrEJXcrSogKSBwnUQJkc6BgbiwmWDOb7McnOvcls6/7oEU2Y9Q+4IIM9luCLgmQfYpV6RY5tS3S0nIh1c20j+7dZUKIH71a2fiz1Aw4kkrCxy3EH+0SJmrZI8WgtuVyZeQrsn33fKqmExag8ChJUofly6gzrwG/yqziGSkAad3H4++VE+heDCuuUoCOwEkm365kza5HO0TSkWuWXfyCmwsCpoKUogqXFhoAJAidTqedOXRh89cRxHLjQdsIG5J3gKkKJIsCN5OviQM1XtgtFDwsbHKbjUHf75bq7il4kwWReFjqKzS5idvhvaXUrcyNJwSn1BQQGxleSgrU4TmBAOkZYvM17wPTfDOdZmcQ2lt9TCVLWgBxQQ25Ld7ghwW1tWpXAkH6lDh0iw34n+oZ/CBLn4iOwAYJXewBESeFW8Ji0OoC21JWhV0qSQUkaWIsdKlUQ3VmsVK4QyKlSsVdEJSr09WMjQ/3E6xupqpK+0Fd2xO5R9RpSOsdYmHwK8iAeEI+PMSNKKtJnhy9I9B60CwOIJO4G/wBOemtHsK3f5Ry9+zWbDnganwKe0CU4xQSCQSFEGwBOvfxnnV5fA6j3uoTtNQTi3QtJVK9wkBJjLNtwifGsbSU22sLZUQBcJVOXuInn6TVpwTKxYK6QNm7kXiFdwEg8P5oPh220sLQUZnXCEyRBbSn8ygeJNo5U0OY9KhlcTqO0CBoQJ9D4eFUWOi8ypleaSZQq5/7T476c0+fZBwfZJrdKO7pWUsBgQmxtABk7hA3anXTlxoqdlSITqq+lwNVKP+64/wDI8Ko4lxQUAtJSoRKSInz1FzflRJrbEqJi8AcbX585qydcjPflAG0m/u5OYHdpmVeNSAniO61C17WbKYhXi2vfru5iaPYrGwFneqANKo4DAOPK/DSSBAKtEjfdRsNfXvFdS9Xf5JOW1ctfj+y/snbuCTs57DuhxTi1LUiG1zOVOQ5ig3Ck+tUeju0Utt9orKibkMOmIiEzl9wKKowjbavxDnWP7FHIAeZ3/GKtu7TSlMItHDnP0+NUy5dy202Jxg91oE4/bjBFy54suAcf7dNd+/Xhd6LdKGUKeB61IVkCAlp1V0pVJACDc5ogxb1ouOBSQpaiSZIHDXXju8xW/Ym0Q05rlzWndO+3GKpsjGLVP8/0XVuuUNLXS/DlUw8mdB93fVOhTP4XFIHias4TplhutSZxMAtkwxiJGVWa8N3uoiDrCuIFU2OlwzRlJFklduUGRrvMxOlMDOLGZKk6JFoO6QfEzvocWk03F/n+jsk2mrLO2uiH/FM74cU0l/BLwyUuNFKx+Ol1DpSTISerHZICoUJg2FrZvQdbeIS8p5BIxj+KUEoKQetw4YyDtHQ9rNvoVt/pO6ztdhLauw9hEp7SlKYbWvFIQHVoSoZjfIIgyoAlIkiL+0TEw+pLLMJ+8hsOLS0Apl9LA7a3fxAqSTCWwFZU5u0FVs8tcGee3vsxdWcSV4lKi/h32AsoVmh1xtaCoZsoShDaUBCAkQJgXroKbamuZr+0/EFIDbbS1JTiFuSlTY/Cdbb6tYccSGFQ52lFTiQYiZto6W/aA8lGMbUEJCA4WurW6lSg260nMl9leXN2jnb/AA1IkDtTeNMh1SpWBWaoQyKlYmpV4shKRunRzPIHBJPjJ5cqeTSH0qviDO4AfE/Os7XOsYzplcxWxGN6kJ0zEwgHjz5Deamz+l67pW2CoGAUm3jM0Oxrud62icyQALTHa84gd1bNlYdIJJjXhPE6nvpNeGNjE+Wbcc6pIKiZcWSTE2kz5cO40KxWBN1GyQc0kxA8ecx8qvuguukmewco1tcActfhTWro2wW1AtoPZjMQCo2gmYnMfibbqLCN82Vbrg5hjdqhZOS5ISSo6A5QPE2HCh+HxLyVA5liT2DEAkScu6izbIOoEESZ07qPL2uw62EvIsIACROmik2kUffFehVJ2VB0xGQBQDnFK05oVGt/rWkdI0FQJwaSJMiyARG8STqQfClx45VEZVFubEiFxukd3drRjAhDiQGwJ3kmTa51sOPKrbVHoIoxn0emdtpTmP3cGTaciojSJFq1Y3azrxyoPVpGoiB3wDyFzWl1NySYy6R3ad991WdhLCXUrU3mQJhMXI3k/wC4c7V2kvFRySjDgq4nZrzIS4vMUq0K9Nxv/b9Kjz2dIH5TpAN4vcfD3Zm6QY9eIAShMIBEcZHPThS+cBmcQgAEkgaT5VXcnyC6KrjOQiZ0+AH040QZaSsDkP4Px8qaV9HWr2gnS/6pgxeONAcfg+rcyiwgQdJBvp8+7jQXkUuEGgqPIaCUiIuRut3e+FMGwMZBLZgi5TcWM6X8fKgjSySkDRMq4gWiRzgajlXvCYkpUpQAJRdOuqfrf0qj+ZZnW9itsutkLbQsx1ZzJCiUEzlMicsgGDa00XGymZWrqm5dEOHImVjQhZjtDkZpc6NYgZrfqAI5Ru9TTJhNoIdKw2sKLay2uP0rACik8wFA+NaWKVwTM/IvEeP+CsZUJ6lrK0ZbHVohBJmUCISZvIqL2OwpS1KZaKnAAslCCVARAUYlQsNeA4VcqUUoSpUmpXCGU1KwKlXi+CGCK5t09eKVukG9gOUkA/GulVzn7QGBnWeSD45vp8Kz9Z5V+4zp/MxPwLQEx+kSO/n731GsRlOWwjn8uVhVnAiHDlO4KGkTe2vOtD4zLUojtDfy1Ij3pWdw+Rl9hPYbYWtpG9RLigd4SbD/AMiKbwLaRvA1m1vlSN0dKk4lKxGVR6vuB33vrvp5WZETHPQfx9PJyHEeAT8wsY3o+kElCsgUZIjMm+pG8HxoU5sRRP50juRf1NNmMnd8/D1jzoO+o7txO7WhSk0wsYgQdF0aqUSO4J77itWO2W20UFpITcII1BkGDc62I+NGXTrv/bxnjQjbqVFlWSAoFKgVAkCCAbAg7/hUjkblTZZQUeUY6L7IW4etzJGUkCW88cxJsYIHhuo230SGvWqEzISlCQCTuF7a+dCOjeGxnUpyOYZIuYU06TqZmHO/dRxjDbQP/wA2Djmy6Rx/+2mG7ly17+wGS9aNb3RNMdpbhJ45TOm4D3PdFjZmxW2MxiSoRP8AtG6BFpAnw8fZwO0YnrsHP/Re3b/6vuKqqwmPSQeuwl/+U8DbhDtDlB137/BItfIJBRmSR+kE7wNOxpeBqNxFK/SpYCknfJGpIICYJvqd/fNXlYfGgf1sLqB/RemIIP8A8ulo8TEXpW243ilvlC3GDkygQ24BGVOgzzwBm9qHCC3dovu+jLjaTnA0gX39w5HS1bsMyCTroYE6qJH10tQpOHxKRZbA1JhtZM757dXNl4PFqcGVxgQb/huRGskdZp3VdxXaaI20uUdP6N4QJdREwBEydw3/AF76FnpU6y5ikBaYc2hiWwt5asjbbeDQ/lSZ7AJSQDonMTlVpWzoph8X96bU88wWwFdhtopKlGIJUpSiALnsxO+njKwdzRzLKv0XcTqRxWnLrqIp7TpRiJZexF6P9L3k4VBW431eH2ZhsS4txLrjilOJcBJUlc2LYMZSVSRImRvwPTfFO9W0Ustuqxv3ZRKCoBJwxxIORD5AWLJIDihr3UyYrbeFaDOUIWnEOowqC0EKTJStSUqIMZAEqteJ0vVzAsYYZQ0GP/sSEBH+GcBPinMO6mWDCAqVKlU7IZFSsCpV4shDSN0yal+DcFEH1+VPNJXS9P445pHxPp+9Z2uX+n9xjTvxiU+31TnZkAb98d++J14RWp5qCVD9U6/Ad0fCi21sMCgqiSnlxieY93vVbCDMnLM6j051nK2NS4Z66OYdS3WxuTKjYXIBABtx4U3LUB6aacD60A6MN5XFbjlHodOffR5/s79LAxHdy8abh5QPqC8Vvt3RvmOU7ufrQpX7Tbynvq/iDz9/OqSNe/6WoMnyMRNKk8oFtNN+/wCVaX8FmSUk6j11EW9xV3JJ9+9a34DCZ3Ep3E8tPGuJNvgtuo0bIYyJCZJib8TfyF6ZMA3MTA9PHx+ZoGwz2u4mwiD+9HdmKNu/uGlvfOi4+WCydF/JaY5W3G1C8S0AeXPz9zRtCYAt3cI+lxND8Y3wHhHf639DTM1SAQfIBxAMjd7Ok8h33pZ2u2C+SBokTfefDlTe8377oPhe9LOIT+K6f8AN26T60pQzFgl9VwJju76K9H0arvEwk6yP1eoI8KEYu9pue/x9aY9mNBKQkGAI98CJqNUkWk7Y17Bu+mefv4b+FAWOjK8VjdoMpC0YdKMR1C1oWlAfxbSW3OrSoAEIKHDmRvdXJOe7BsFJ65Pj79acZrR07qJn5vMc+wvQDEdYhxRZQRjcLiChClqSG2MMcOcqi2mVqPajKAOJrb0H6AvYLENqWtpaGsIrDJy5gsziVPBRBEAEHQEwbdrWn2sCmbBEIqVIqVUhkVKgqVeJDFKfS9H4iDy4Hcd/nTZNLnSxqyDwKvr4Vn63nGHwOpiy4zu3EQfG17Gg2CRkcIABg69x86OOa/G/09+VUsQ125gX3c99ZkXSQ3Lk97PXlxANoVKfPSZ5iPOjbi7DfykkW+X0oMRZKgD2SNx3RRt++48RqbfHSKdiuwK7AWNVe+7n3+/GqTZNufxq1ikcDcDdHHdfv96V2hGutqX9RlFppNr+fjqPTWr+yRL6O+b90jdVJCM2onu8Pr8OFE9it/jpv/d9Pn7uKLjVyX2Bz6ZS2k3kecTuSrhfSfO/CiezdLDyMcfl5TNU+kjWXEE/3ZTy0g68xVnZCjG7f8Y866ltytHJcwTDzIB8t3iPLXyqjjUncD5fLwHnRFs2nd75Xqti2zHHfusdx4evOnZLgVi+QC61eL6+Gsg+/Ol95r+oozdfoBy3WpodZMnd7599B8dhjlv/AHKPqfl8BSMxpMVMnatqSkeot5Ux7PRNuPs7+BqgnAHMnfc+gt60b2fgzb94t+/fQ+wjYd6PpHWjuPdFqbaWdjIhY9+7fKmetTD5BDL5iCoalZo4IlYNQVmp6EMTUqVKishDQrpA1LXcQfl86Kmqe0x+Grw+IpTVcwZfG6kmJmIZM+/T18q8OsZhaZF93OfmKs4pUKIA0+nu9WcOyD74XrLjQ7Jg9vDG4txFonTTnpVpm6B/tt5DX4cqthkEyeEd9p+deS1APn5ftTcegVgDGeHH2aop999FsU1Hvv8AneqSmue/5E0KcWmMJm9hmZ+lu/8Ajn4l9jNnrh3H9vfKh7CbcuHhNGtko/E7gaLiVTSYPJ0yv0twxJQRvBHwMevpVfZSYHf38P5ovt1sFIJ/SVRVLZ2HB97qLlillsHFv4dBvD2SOO/fpUeRI/j138awyrQcyJ869aAjh4cT+1NOPAvYKXhtZB5m/wDOt/d6S8IZ43PvT4Ufcb8737v4qq61J1sTEbtxoGSFdhYSsX2dm3JHAC8Em/0FXsPgDPhPrrruiaIYdoZe4Dv3/QVvw7YzcN9rcB5VWGJXRaUzZgWY/iNx4+FFxVBvUeXlN/T1q+BTcFS4Fn2Q1BUqCrepwlSpUqNkIKlZFSrxOH//2Q=="/>
          <p:cNvSpPr>
            <a:spLocks noChangeAspect="1" noChangeArrowheads="1"/>
          </p:cNvSpPr>
          <p:nvPr/>
        </p:nvSpPr>
        <p:spPr bwMode="auto">
          <a:xfrm>
            <a:off x="66675" y="-1160463"/>
            <a:ext cx="1895475" cy="240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38914" name="Picture 2" descr="http://www.herodevyapilir.com/foto/_bladdersystemphotosmall_bosaltim_sistemi_herodevyapilir_hayalkatibi.com_herodevyapilir.com_20131025-105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628800"/>
            <a:ext cx="3171825" cy="47720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SİNDİRİM SİSTEMİ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556792"/>
            <a:ext cx="4248968" cy="5045621"/>
          </a:xfrm>
          <a:noFill/>
        </p:spPr>
        <p:txBody>
          <a:bodyPr>
            <a:normAutofit/>
          </a:bodyPr>
          <a:lstStyle/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tr-TR" sz="2000" b="1" i="1" dirty="0" smtClean="0">
                <a:latin typeface="Arial" charset="0"/>
              </a:rPr>
              <a:t>Sindirim sistemi</a:t>
            </a:r>
            <a:r>
              <a:rPr lang="tr-TR" sz="2000" b="1" dirty="0" smtClean="0">
                <a:latin typeface="Arial" charset="0"/>
              </a:rPr>
              <a:t>; ağızdan alınan besinlerin öğütülerek sindirilmesini ve kan dolaşımı vasıtasıyla vücuda dağıtılmasını sağlar.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endParaRPr lang="tr-TR" sz="2000" b="1" dirty="0" smtClean="0">
              <a:latin typeface="Arial" charset="0"/>
            </a:endParaRP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Sindirim sistemi organları;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Dil ve dişler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Yemek borusu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Mide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Safra kesesi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Pankreas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 Bağırsaklar</a:t>
            </a:r>
          </a:p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37890" name="Picture 2" descr="http://www.hakkinda-bilgi-nedir.com/resim/sindirim-ned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4502274" cy="544522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pic>
        <p:nvPicPr>
          <p:cNvPr id="168964" name="Picture 4" descr="yenigif39z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16"/>
            <a:ext cx="9143999" cy="683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643050"/>
            <a:ext cx="8075612" cy="42211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HASTA/YARALI VE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OLAY YERİNİN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DEĞERLENDİRİLMESİ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olay res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.blogcu.com/uploads/nizam23_ekil15-1-ful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8501122" cy="5378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285860"/>
            <a:ext cx="8229600" cy="863600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YAŞAM BULGULARI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9138"/>
            <a:ext cx="6886575" cy="4386262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	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   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 </a:t>
            </a:r>
            <a:r>
              <a:rPr lang="tr-TR" sz="2400" b="1" u="sng" dirty="0" smtClean="0">
                <a:latin typeface="Arial" charset="0"/>
              </a:rPr>
              <a:t>Yaşam bulguları</a:t>
            </a:r>
            <a:r>
              <a:rPr lang="tr-TR" sz="2400" b="1" dirty="0" smtClean="0">
                <a:latin typeface="Arial" charset="0"/>
              </a:rPr>
              <a:t>;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Garamond" pitchFamily="18" charset="0"/>
              <a:buAutoNum type="arabicPeriod"/>
            </a:pPr>
            <a:r>
              <a:rPr lang="tr-TR" sz="2400" b="1" dirty="0" smtClean="0">
                <a:latin typeface="Arial" charset="0"/>
              </a:rPr>
              <a:t>Bilinç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Garamond" pitchFamily="18" charset="0"/>
              <a:buAutoNum type="arabicPeriod"/>
            </a:pPr>
            <a:r>
              <a:rPr lang="tr-TR" sz="2400" b="1" dirty="0" smtClean="0">
                <a:latin typeface="Arial" charset="0"/>
              </a:rPr>
              <a:t>Solunum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Garamond" pitchFamily="18" charset="0"/>
              <a:buAutoNum type="arabicPeriod"/>
            </a:pPr>
            <a:r>
              <a:rPr lang="tr-TR" sz="2400" b="1" dirty="0" smtClean="0">
                <a:latin typeface="Arial" charset="0"/>
              </a:rPr>
              <a:t>Dolaşım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Garamond" pitchFamily="18" charset="0"/>
              <a:buAutoNum type="arabicPeriod"/>
            </a:pPr>
            <a:r>
              <a:rPr lang="tr-TR" sz="2400" b="1" dirty="0" smtClean="0">
                <a:latin typeface="Arial" charset="0"/>
              </a:rPr>
              <a:t>Vücut ısısı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Garamond" pitchFamily="18" charset="0"/>
              <a:buAutoNum type="arabicPeriod"/>
            </a:pPr>
            <a:r>
              <a:rPr lang="tr-TR" sz="2400" b="1" dirty="0" smtClean="0">
                <a:latin typeface="Arial" charset="0"/>
              </a:rPr>
              <a:t>Kan basıncı</a:t>
            </a:r>
          </a:p>
          <a:p>
            <a:pPr marL="457200" indent="-457200">
              <a:lnSpc>
                <a:spcPct val="80000"/>
              </a:lnSpc>
              <a:spcBef>
                <a:spcPct val="40000"/>
              </a:spcBef>
              <a:buFont typeface="Garamond" pitchFamily="18" charset="0"/>
              <a:buAutoNum type="arabicPeriod"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642918"/>
            <a:ext cx="6645275" cy="863600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YAŞAM BULGULARI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989138"/>
            <a:ext cx="8280400" cy="4398962"/>
          </a:xfrm>
        </p:spPr>
        <p:txBody>
          <a:bodyPr rtlCol="0">
            <a:normAutofit fontScale="32500" lnSpcReduction="20000"/>
          </a:bodyPr>
          <a:lstStyle/>
          <a:p>
            <a:pPr marL="457200" indent="-457200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	</a:t>
            </a:r>
          </a:p>
          <a:p>
            <a:pPr marL="457200" indent="-457200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8600" b="1" dirty="0" smtClean="0">
                <a:solidFill>
                  <a:srgbClr val="FF0000"/>
                </a:solidFill>
                <a:latin typeface="Arial" charset="0"/>
              </a:rPr>
              <a:t>1.Bilinç Durumu</a:t>
            </a: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5000" b="1" dirty="0" smtClean="0">
                <a:latin typeface="Arial" charset="0"/>
              </a:rPr>
              <a:t>Önce hasta/yaralının bilinç düzeyi değerlendirilir. </a:t>
            </a: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5000" b="1" dirty="0" smtClean="0">
                <a:latin typeface="Arial" charset="0"/>
              </a:rPr>
              <a:t>Bilinç düzeyi yaralanmanın ağırlık derecesinin</a:t>
            </a: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5000" b="1" dirty="0" smtClean="0">
                <a:latin typeface="Arial" charset="0"/>
              </a:rPr>
              <a:t> göstergesidir.</a:t>
            </a: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3200" b="1" dirty="0" smtClean="0">
              <a:latin typeface="Arial" charset="0"/>
            </a:endParaRP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3200" b="1" dirty="0" smtClean="0">
              <a:latin typeface="Arial" charset="0"/>
            </a:endParaRP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3200" b="1" dirty="0" smtClean="0">
              <a:latin typeface="Arial" charset="0"/>
            </a:endParaRP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3200" b="1" dirty="0" smtClean="0">
              <a:latin typeface="Arial" charset="0"/>
            </a:endParaRPr>
          </a:p>
          <a:p>
            <a:pPr marL="457200" indent="-457200" fontAlgn="auto"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5500" b="1" dirty="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tr-TR" sz="5500" b="1" dirty="0" smtClean="0">
                <a:latin typeface="Arial" charset="0"/>
              </a:rPr>
              <a:t>Bilinç düzeyleri; </a:t>
            </a:r>
          </a:p>
          <a:p>
            <a:pPr marL="457200" indent="-457200" fontAlgn="auto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r-TR" sz="5500" b="1" dirty="0" smtClean="0">
                <a:latin typeface="Arial" charset="0"/>
              </a:rPr>
              <a:t>Kişinin </a:t>
            </a:r>
            <a:r>
              <a:rPr lang="tr-TR" sz="5500" b="1" dirty="0" smtClean="0">
                <a:solidFill>
                  <a:srgbClr val="FF0000"/>
                </a:solidFill>
                <a:latin typeface="Arial" charset="0"/>
              </a:rPr>
              <a:t>bilinci yerinde </a:t>
            </a:r>
            <a:r>
              <a:rPr lang="tr-TR" sz="5500" b="1" dirty="0" smtClean="0">
                <a:latin typeface="Arial" charset="0"/>
              </a:rPr>
              <a:t>/</a:t>
            </a:r>
            <a:r>
              <a:rPr lang="tr-TR" sz="5500" b="1" dirty="0" smtClean="0">
                <a:solidFill>
                  <a:srgbClr val="FF0000"/>
                </a:solidFill>
                <a:latin typeface="Arial" charset="0"/>
              </a:rPr>
              <a:t> açık</a:t>
            </a:r>
            <a:r>
              <a:rPr lang="tr-TR" sz="5500" b="1" dirty="0" smtClean="0">
                <a:latin typeface="Arial" charset="0"/>
              </a:rPr>
              <a:t> ise; tüm uyarılara cevap verir.</a:t>
            </a:r>
          </a:p>
          <a:p>
            <a:pPr marL="457200" indent="-457200" fontAlgn="auto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r-TR" sz="5500" b="1" dirty="0" smtClean="0">
                <a:solidFill>
                  <a:srgbClr val="FF0000"/>
                </a:solidFill>
                <a:latin typeface="Arial" charset="0"/>
              </a:rPr>
              <a:t>1. Derece Bilinç Kaybı</a:t>
            </a:r>
            <a:r>
              <a:rPr lang="tr-TR" sz="5500" b="1" dirty="0" smtClean="0">
                <a:latin typeface="Arial" charset="0"/>
              </a:rPr>
              <a:t>; sözlü ve gürültülü uyaranlara cevap verir,</a:t>
            </a:r>
          </a:p>
          <a:p>
            <a:pPr marL="457200" indent="-457200" fontAlgn="auto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r-TR" sz="5500" b="1" dirty="0" smtClean="0">
                <a:solidFill>
                  <a:srgbClr val="FF0000"/>
                </a:solidFill>
                <a:latin typeface="Arial" charset="0"/>
              </a:rPr>
              <a:t>2. Derece Bilinç Kaybı</a:t>
            </a:r>
            <a:r>
              <a:rPr lang="tr-TR" sz="5500" b="1" dirty="0" smtClean="0">
                <a:latin typeface="Arial" charset="0"/>
              </a:rPr>
              <a:t>; ağrılı uyaranlara cevap verir,</a:t>
            </a:r>
          </a:p>
          <a:p>
            <a:pPr marL="457200" indent="-457200" fontAlgn="auto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r-TR" sz="5500" b="1" dirty="0" smtClean="0">
                <a:solidFill>
                  <a:srgbClr val="FF0000"/>
                </a:solidFill>
                <a:latin typeface="Arial" charset="0"/>
              </a:rPr>
              <a:t>3. Derece Bilinç Kaybı</a:t>
            </a:r>
            <a:r>
              <a:rPr lang="tr-TR" sz="5500" b="1" dirty="0" smtClean="0">
                <a:latin typeface="Arial" charset="0"/>
              </a:rPr>
              <a:t>; tüm uyaranlara tepkisizdir, cevap vermez.</a:t>
            </a:r>
          </a:p>
          <a:p>
            <a:pPr marL="457200" indent="-4572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3600" b="1" dirty="0" smtClean="0">
                <a:solidFill>
                  <a:srgbClr val="CC0000"/>
                </a:solidFill>
                <a:latin typeface="Arial" charset="0"/>
              </a:rPr>
              <a:t>	</a:t>
            </a:r>
            <a:endParaRPr lang="tr-TR" sz="3600" b="1" dirty="0" smtClean="0">
              <a:latin typeface="Arial" charset="0"/>
            </a:endParaRPr>
          </a:p>
        </p:txBody>
      </p:sp>
      <p:pic>
        <p:nvPicPr>
          <p:cNvPr id="259076" name="Picture 4" descr="http://atakansurucukursu.com/images/slider-upload/images/iyimisini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060848"/>
            <a:ext cx="3086097" cy="2304281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620713"/>
            <a:ext cx="6645275" cy="863600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YAŞAM BULGULARI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204864"/>
            <a:ext cx="8459787" cy="4392612"/>
          </a:xfrm>
        </p:spPr>
        <p:txBody>
          <a:bodyPr rtlCol="0">
            <a:normAutofit fontScale="25000" lnSpcReduction="20000"/>
          </a:bodyPr>
          <a:lstStyle/>
          <a:p>
            <a:pPr marL="838200" lvl="1" indent="-381000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Clr>
                <a:srgbClr val="C11345"/>
              </a:buClr>
              <a:buSzPct val="80000"/>
              <a:buFont typeface="Wingdings" pitchFamily="2" charset="2"/>
              <a:buNone/>
              <a:defRPr/>
            </a:pPr>
            <a:r>
              <a:rPr lang="tr-TR" sz="9600" b="1" dirty="0" smtClean="0">
                <a:solidFill>
                  <a:srgbClr val="FF0000"/>
                </a:solidFill>
                <a:latin typeface="Arial" charset="0"/>
              </a:rPr>
              <a:t>2.Solunum</a:t>
            </a:r>
            <a:r>
              <a:rPr lang="tr-TR" sz="5000" b="1" dirty="0" smtClean="0">
                <a:solidFill>
                  <a:srgbClr val="C00000"/>
                </a:solidFill>
                <a:latin typeface="Arial" charset="0"/>
              </a:rPr>
              <a:t>  </a:t>
            </a:r>
          </a:p>
          <a:p>
            <a:pPr marL="838200" lvl="1" indent="-3810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Clr>
                <a:srgbClr val="C11345"/>
              </a:buClr>
              <a:buSzPct val="80000"/>
              <a:buFont typeface="Wingdings" pitchFamily="2" charset="2"/>
              <a:buNone/>
              <a:defRPr/>
            </a:pPr>
            <a:r>
              <a:rPr lang="tr-TR" sz="8000" b="1" dirty="0" smtClean="0">
                <a:latin typeface="Arial" charset="0"/>
              </a:rPr>
              <a:t>Nefes alıp vermeye </a:t>
            </a:r>
            <a:r>
              <a:rPr lang="tr-TR" sz="8000" b="1" i="1" dirty="0" smtClean="0">
                <a:latin typeface="Arial" charset="0"/>
              </a:rPr>
              <a:t>solunum </a:t>
            </a:r>
            <a:r>
              <a:rPr lang="tr-TR" sz="8000" b="1" dirty="0" smtClean="0">
                <a:latin typeface="Arial" charset="0"/>
              </a:rPr>
              <a:t>denir. </a:t>
            </a:r>
          </a:p>
          <a:p>
            <a:pPr marL="838200" lvl="1" indent="-3810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Clr>
                <a:srgbClr val="C11345"/>
              </a:buClr>
              <a:buSzPct val="80000"/>
              <a:buFont typeface="Wingdings" pitchFamily="2" charset="2"/>
              <a:buNone/>
              <a:defRPr/>
            </a:pPr>
            <a:r>
              <a:rPr lang="tr-TR" sz="8000" b="1" i="1" dirty="0" smtClean="0">
                <a:latin typeface="Arial" charset="0"/>
              </a:rPr>
              <a:t>Solunum sıklığı</a:t>
            </a:r>
            <a:r>
              <a:rPr lang="tr-TR" sz="8000" b="1" dirty="0" smtClean="0">
                <a:latin typeface="Arial" charset="0"/>
              </a:rPr>
              <a:t>; kişinin bir dakika süresince nefes alma ve verme sayısıdır.</a:t>
            </a:r>
          </a:p>
          <a:p>
            <a:pPr marL="838200" lvl="1" indent="-381000" fontAlgn="auto">
              <a:lnSpc>
                <a:spcPct val="120000"/>
              </a:lnSpc>
              <a:spcBef>
                <a:spcPct val="40000"/>
              </a:spcBef>
              <a:spcAft>
                <a:spcPts val="0"/>
              </a:spcAft>
              <a:buClr>
                <a:srgbClr val="C11345"/>
              </a:buClr>
              <a:buSzPct val="80000"/>
              <a:buFont typeface="Wingdings" pitchFamily="2" charset="2"/>
              <a:buNone/>
              <a:defRPr/>
            </a:pPr>
            <a:r>
              <a:rPr lang="tr-TR" sz="8000" b="1" dirty="0" smtClean="0">
                <a:latin typeface="Arial" charset="0"/>
              </a:rPr>
              <a:t>Hasta/yaralının solunumun değerlendirilmesinde; solunum </a:t>
            </a:r>
            <a:r>
              <a:rPr lang="tr-TR" sz="8000" b="1" dirty="0" smtClean="0">
                <a:solidFill>
                  <a:srgbClr val="FF0000"/>
                </a:solidFill>
                <a:latin typeface="Arial" charset="0"/>
              </a:rPr>
              <a:t>sıklığına/sayısına, </a:t>
            </a:r>
            <a:r>
              <a:rPr lang="tr-TR" sz="8000" b="1" dirty="0" smtClean="0">
                <a:latin typeface="Arial" charset="0"/>
              </a:rPr>
              <a:t>aralıklarının </a:t>
            </a:r>
            <a:r>
              <a:rPr lang="tr-TR" sz="8000" b="1" dirty="0" smtClean="0">
                <a:solidFill>
                  <a:srgbClr val="FF0000"/>
                </a:solidFill>
                <a:latin typeface="Arial" charset="0"/>
              </a:rPr>
              <a:t>eşitliğine</a:t>
            </a:r>
            <a:r>
              <a:rPr lang="tr-TR" sz="8000" b="1" dirty="0" smtClean="0">
                <a:latin typeface="Arial" charset="0"/>
              </a:rPr>
              <a:t>/ </a:t>
            </a:r>
            <a:r>
              <a:rPr lang="tr-TR" sz="8000" b="1" dirty="0" smtClean="0">
                <a:solidFill>
                  <a:srgbClr val="FF0000"/>
                </a:solidFill>
                <a:latin typeface="Arial" charset="0"/>
              </a:rPr>
              <a:t>ritmine</a:t>
            </a:r>
            <a:r>
              <a:rPr lang="tr-TR" sz="8000" b="1" dirty="0" smtClean="0">
                <a:latin typeface="Arial" charset="0"/>
              </a:rPr>
              <a:t>, </a:t>
            </a:r>
            <a:r>
              <a:rPr lang="tr-TR" sz="8000" b="1" dirty="0" smtClean="0">
                <a:solidFill>
                  <a:srgbClr val="FF0000"/>
                </a:solidFill>
                <a:latin typeface="Arial" charset="0"/>
              </a:rPr>
              <a:t>derinliğine </a:t>
            </a:r>
            <a:r>
              <a:rPr lang="tr-TR" sz="8000" b="1" dirty="0" smtClean="0">
                <a:latin typeface="Arial" charset="0"/>
              </a:rPr>
              <a:t> bakılır</a:t>
            </a:r>
            <a:r>
              <a:rPr lang="tr-TR" sz="6800" b="1" dirty="0" smtClean="0">
                <a:latin typeface="Arial" charset="0"/>
              </a:rPr>
              <a:t>.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tr-TR" sz="6800" b="1" dirty="0" smtClean="0">
                <a:latin typeface="Arial" charset="0"/>
              </a:rPr>
              <a:t>	</a:t>
            </a:r>
            <a:r>
              <a:rPr lang="tr-TR" sz="8000" b="1" i="1" dirty="0" smtClean="0">
                <a:latin typeface="Comic Sans MS" pitchFamily="66" charset="0"/>
              </a:rPr>
              <a:t>Solunum sayıları; 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tr-TR" sz="8000" b="1" dirty="0" smtClean="0">
                <a:latin typeface="Arial" charset="0"/>
              </a:rPr>
              <a:t>Sağlıklı yetişkin ; 12-20/</a:t>
            </a:r>
            <a:r>
              <a:rPr lang="tr-TR" sz="8000" b="1" dirty="0" err="1" smtClean="0">
                <a:latin typeface="Arial" charset="0"/>
              </a:rPr>
              <a:t>dak</a:t>
            </a:r>
            <a:r>
              <a:rPr lang="tr-TR" sz="8000" b="1" dirty="0" smtClean="0">
                <a:latin typeface="Arial" charset="0"/>
              </a:rPr>
              <a:t>.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tr-TR" sz="8000" b="1" dirty="0" smtClean="0">
                <a:latin typeface="Arial" charset="0"/>
              </a:rPr>
              <a:t>      “      çocuk    ; 16-22/</a:t>
            </a:r>
            <a:r>
              <a:rPr lang="tr-TR" sz="8000" b="1" dirty="0" err="1" smtClean="0">
                <a:latin typeface="Arial" charset="0"/>
              </a:rPr>
              <a:t>dak</a:t>
            </a:r>
            <a:r>
              <a:rPr lang="tr-TR" sz="8000" b="1" dirty="0" smtClean="0">
                <a:latin typeface="Arial" charset="0"/>
              </a:rPr>
              <a:t>.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tr-TR" sz="8000" b="1" dirty="0" smtClean="0">
                <a:latin typeface="Arial" charset="0"/>
              </a:rPr>
              <a:t>       “     bebek    ; 18-24/</a:t>
            </a:r>
            <a:r>
              <a:rPr lang="tr-TR" sz="8000" b="1" dirty="0" err="1" smtClean="0">
                <a:latin typeface="Arial" charset="0"/>
              </a:rPr>
              <a:t>dak</a:t>
            </a:r>
            <a:r>
              <a:rPr lang="tr-TR" sz="6800" b="1" dirty="0" smtClean="0">
                <a:latin typeface="Arial" charset="0"/>
              </a:rPr>
              <a:t>.</a:t>
            </a:r>
          </a:p>
          <a:p>
            <a:pPr marL="457200" indent="-457200" fontAlgn="auto">
              <a:spcAft>
                <a:spcPts val="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endParaRPr lang="tr-TR" sz="2200" b="1" dirty="0" smtClean="0">
              <a:latin typeface="Arial" charset="0"/>
            </a:endParaRPr>
          </a:p>
          <a:p>
            <a:pPr marL="457200" indent="-457200" fontAlgn="auto">
              <a:spcAft>
                <a:spcPts val="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tr-TR" sz="2200" b="1" dirty="0" smtClean="0">
              <a:latin typeface="Arial" charset="0"/>
            </a:endParaRPr>
          </a:p>
          <a:p>
            <a:pPr marL="457200" indent="-4572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2400" b="1" dirty="0" smtClean="0">
              <a:latin typeface="Arial" charset="0"/>
            </a:endParaRPr>
          </a:p>
          <a:p>
            <a:pPr marL="457200" indent="-4572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2400" b="1" dirty="0" smtClean="0">
                <a:latin typeface="Arial" charset="0"/>
              </a:rPr>
              <a:t>	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620713"/>
            <a:ext cx="7221537" cy="863600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YAŞAM BULGULARI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700808"/>
            <a:ext cx="8316912" cy="4824264"/>
          </a:xfrm>
        </p:spPr>
        <p:txBody>
          <a:bodyPr rtlCol="0">
            <a:normAutofit fontScale="92500" lnSpcReduction="20000"/>
          </a:bodyPr>
          <a:lstStyle/>
          <a:p>
            <a:pPr marL="838200" lvl="1" indent="-381000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Clr>
                <a:srgbClr val="C11345"/>
              </a:buClr>
              <a:buSzPct val="80000"/>
              <a:buFont typeface="Wingdings" pitchFamily="2" charset="2"/>
              <a:buNone/>
              <a:defRPr/>
            </a:pPr>
            <a:r>
              <a:rPr lang="tr-TR" sz="3300" b="1" dirty="0" smtClean="0">
                <a:solidFill>
                  <a:srgbClr val="FF0000"/>
                </a:solidFill>
                <a:latin typeface="Arial" charset="0"/>
              </a:rPr>
              <a:t>3.Dolaşım/ Nabız</a:t>
            </a:r>
          </a:p>
          <a:p>
            <a:pPr marL="838200" lvl="1" indent="-381000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Clr>
                <a:srgbClr val="C11345"/>
              </a:buClr>
              <a:buSzPct val="80000"/>
              <a:buFont typeface="Wingdings" pitchFamily="2" charset="2"/>
              <a:buNone/>
              <a:defRPr/>
            </a:pPr>
            <a:endParaRPr lang="tr-TR" b="1" dirty="0" smtClean="0">
              <a:latin typeface="Arial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2400" b="1" i="1" dirty="0" smtClean="0">
                <a:latin typeface="Arial" charset="0"/>
              </a:rPr>
              <a:t>Nabız</a:t>
            </a:r>
            <a:r>
              <a:rPr lang="tr-TR" sz="2400" b="1" dirty="0" smtClean="0">
                <a:latin typeface="Arial" charset="0"/>
              </a:rPr>
              <a:t>; kalp atımlarının atardamar duvarına yaptığı basıncın</a:t>
            </a:r>
            <a:r>
              <a:rPr lang="tr-TR" sz="24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damar duvarında</a:t>
            </a:r>
            <a:r>
              <a:rPr lang="tr-TR" sz="24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parmak uçlarıyla hissedilmesidir.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2400" b="1" dirty="0" smtClean="0">
                <a:latin typeface="Arial" charset="0"/>
              </a:rPr>
              <a:t>   Nabız değerleri;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sz="2400" b="1" dirty="0" smtClean="0">
                <a:latin typeface="Arial" charset="0"/>
              </a:rPr>
              <a:t>  Yetişkinde normal nabız sayısı   : 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60-100 / </a:t>
            </a: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dk</a:t>
            </a:r>
            <a:endParaRPr lang="tr-TR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sz="2400" b="1" dirty="0" smtClean="0">
                <a:latin typeface="Arial" charset="0"/>
              </a:rPr>
              <a:t>   Çocuklarda normal nabız sayısı: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100-120 / </a:t>
            </a: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dk</a:t>
            </a:r>
            <a:endParaRPr lang="tr-TR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sz="2400" b="1" dirty="0" smtClean="0">
                <a:latin typeface="Arial" charset="0"/>
              </a:rPr>
              <a:t>   Bebeklerde normal nabız sayısı: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100-140 /</a:t>
            </a: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dk</a:t>
            </a:r>
            <a:endParaRPr lang="tr-TR" sz="2400" b="1" dirty="0" smtClean="0">
              <a:solidFill>
                <a:srgbClr val="FF0000"/>
              </a:solidFill>
              <a:latin typeface="Arial" charset="0"/>
            </a:endParaRPr>
          </a:p>
          <a:p>
            <a:pPr marL="457200" indent="-457200" fontAlgn="auto">
              <a:spcAft>
                <a:spcPts val="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tr-TR" sz="2200" b="1" dirty="0" smtClean="0">
              <a:latin typeface="Arial" charset="0"/>
            </a:endParaRPr>
          </a:p>
          <a:p>
            <a:pPr marL="457200" indent="-4572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tr-TR" sz="2400" b="1" dirty="0" smtClean="0">
              <a:latin typeface="Arial" charset="0"/>
            </a:endParaRPr>
          </a:p>
          <a:p>
            <a:pPr marL="457200" indent="-4572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tr-TR" sz="2400" b="1" dirty="0" smtClean="0">
                <a:latin typeface="Arial" charset="0"/>
              </a:rPr>
              <a:t>	</a:t>
            </a:r>
          </a:p>
        </p:txBody>
      </p:sp>
      <p:pic>
        <p:nvPicPr>
          <p:cNvPr id="5" name="Picture 6" descr="j0236214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280" y="1052736"/>
            <a:ext cx="1452562" cy="1338262"/>
          </a:xfrm>
          <a:prstGeom prst="rect">
            <a:avLst/>
          </a:prstGeom>
          <a:noFill/>
        </p:spPr>
      </p:pic>
      <p:pic>
        <p:nvPicPr>
          <p:cNvPr id="254978" name="Picture 2" descr="http://www.gyte.edu.tr/ebulten/sayi39/38sivil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645025"/>
            <a:ext cx="2339752" cy="32129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692150"/>
            <a:ext cx="7489825" cy="1296988"/>
          </a:xfrm>
        </p:spPr>
        <p:txBody>
          <a:bodyPr>
            <a:normAutofit fontScale="90000"/>
          </a:bodyPr>
          <a:lstStyle/>
          <a:p>
            <a:pPr marL="342900" indent="-342900" algn="ctr"/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100" b="1" i="1" dirty="0" smtClean="0">
                <a:solidFill>
                  <a:srgbClr val="FF0000"/>
                </a:solidFill>
                <a:latin typeface="Arial" charset="0"/>
              </a:rPr>
              <a:t>VÜCUTTA NABIZ </a:t>
            </a:r>
            <a:br>
              <a:rPr lang="tr-TR" altLang="tr-TR" sz="3100" b="1" i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altLang="tr-TR" sz="3100" b="1" i="1" dirty="0" smtClean="0">
                <a:solidFill>
                  <a:srgbClr val="FF0000"/>
                </a:solidFill>
                <a:latin typeface="Arial" charset="0"/>
              </a:rPr>
              <a:t>ALINABİLEN BÖLGELER</a:t>
            </a:r>
            <a:br>
              <a:rPr lang="tr-TR" altLang="tr-TR" sz="3100" b="1" i="1" dirty="0" smtClean="0">
                <a:solidFill>
                  <a:srgbClr val="FF0000"/>
                </a:solidFill>
                <a:latin typeface="Arial" charset="0"/>
              </a:rPr>
            </a:br>
            <a:endParaRPr lang="tr-TR" altLang="tr-TR" sz="31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92275" y="2205038"/>
            <a:ext cx="6983413" cy="4103687"/>
          </a:xfrm>
        </p:spPr>
        <p:txBody>
          <a:bodyPr/>
          <a:lstStyle/>
          <a:p>
            <a:pPr marL="838200" lvl="1" indent="-381000">
              <a:lnSpc>
                <a:spcPct val="60000"/>
              </a:lnSpc>
              <a:spcBef>
                <a:spcPct val="40000"/>
              </a:spcBef>
              <a:buClr>
                <a:srgbClr val="C11345"/>
              </a:buClr>
              <a:buSzPct val="80000"/>
              <a:buFont typeface="Wingdings" pitchFamily="2" charset="2"/>
              <a:buNone/>
            </a:pPr>
            <a:endParaRPr lang="tr-TR" altLang="tr-TR" sz="2000" b="1" smtClean="0">
              <a:latin typeface="Arial" charset="0"/>
            </a:endParaRPr>
          </a:p>
          <a:p>
            <a:pPr marL="838200" lvl="1" indent="-381000">
              <a:lnSpc>
                <a:spcPct val="140000"/>
              </a:lnSpc>
              <a:spcBef>
                <a:spcPct val="40000"/>
              </a:spcBef>
              <a:buClr>
                <a:srgbClr val="C11345"/>
              </a:buClr>
              <a:buSzPct val="80000"/>
              <a:buFont typeface="Wingdings" pitchFamily="2" charset="2"/>
              <a:buChar char="§"/>
            </a:pPr>
            <a:r>
              <a:rPr lang="tr-TR" altLang="tr-TR" sz="2000" b="1" smtClean="0">
                <a:latin typeface="Arial" charset="0"/>
              </a:rPr>
              <a:t>Şah damarı (Adem elmasının her iki yanında),</a:t>
            </a:r>
          </a:p>
          <a:p>
            <a:pPr marL="838200" lvl="1" indent="-381000">
              <a:lnSpc>
                <a:spcPct val="140000"/>
              </a:lnSpc>
              <a:spcBef>
                <a:spcPct val="40000"/>
              </a:spcBef>
              <a:buClr>
                <a:srgbClr val="C11345"/>
              </a:buClr>
              <a:buSzPct val="80000"/>
              <a:buFont typeface="Wingdings" pitchFamily="2" charset="2"/>
              <a:buChar char="§"/>
            </a:pPr>
            <a:r>
              <a:rPr lang="tr-TR" altLang="tr-TR" sz="2000" b="1" smtClean="0">
                <a:latin typeface="Arial" charset="0"/>
              </a:rPr>
              <a:t>Önkol damarı (Bileğin iç yüzü, başparmağın üst hizası),</a:t>
            </a:r>
          </a:p>
          <a:p>
            <a:pPr marL="838200" lvl="1" indent="-381000">
              <a:lnSpc>
                <a:spcPct val="140000"/>
              </a:lnSpc>
              <a:spcBef>
                <a:spcPct val="40000"/>
              </a:spcBef>
              <a:buClr>
                <a:srgbClr val="C11345"/>
              </a:buClr>
              <a:buSzPct val="80000"/>
              <a:buFont typeface="Wingdings" pitchFamily="2" charset="2"/>
              <a:buChar char="§"/>
            </a:pPr>
            <a:r>
              <a:rPr lang="tr-TR" altLang="tr-TR" sz="2000" b="1" smtClean="0">
                <a:latin typeface="Arial" charset="0"/>
              </a:rPr>
              <a:t>Bacak damarı (Ayak sırtının merkezinde),</a:t>
            </a:r>
          </a:p>
          <a:p>
            <a:pPr marL="838200" lvl="1" indent="-381000">
              <a:lnSpc>
                <a:spcPct val="140000"/>
              </a:lnSpc>
              <a:spcBef>
                <a:spcPct val="40000"/>
              </a:spcBef>
              <a:buClr>
                <a:srgbClr val="C11345"/>
              </a:buClr>
              <a:buSzPct val="80000"/>
              <a:buFont typeface="Wingdings" pitchFamily="2" charset="2"/>
              <a:buChar char="§"/>
            </a:pPr>
            <a:r>
              <a:rPr lang="tr-TR" altLang="tr-TR" sz="2000" b="1" smtClean="0">
                <a:latin typeface="Arial" charset="0"/>
              </a:rPr>
              <a:t>Kol damarı (Kolun iç yüzü, dirseğin üstü).</a:t>
            </a:r>
          </a:p>
          <a:p>
            <a:pPr marL="838200" lvl="1" indent="-381000">
              <a:lnSpc>
                <a:spcPct val="60000"/>
              </a:lnSpc>
              <a:spcBef>
                <a:spcPct val="40000"/>
              </a:spcBef>
              <a:buClr>
                <a:srgbClr val="C11345"/>
              </a:buClr>
              <a:buSzPct val="80000"/>
              <a:buFont typeface="Wingdings" pitchFamily="2" charset="2"/>
              <a:buChar char="§"/>
            </a:pPr>
            <a:endParaRPr lang="tr-TR" altLang="tr-TR" sz="1900" b="1" smtClean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altLang="tr-TR" sz="1700" b="1" smtClean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endParaRPr lang="tr-TR" altLang="tr-TR" sz="1900" b="1" smtClean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tr-TR" altLang="tr-TR" sz="1900" b="1" smtClean="0">
                <a:latin typeface="Arial" charset="0"/>
              </a:rPr>
              <a:t>	</a:t>
            </a:r>
          </a:p>
        </p:txBody>
      </p:sp>
      <p:graphicFrame>
        <p:nvGraphicFramePr>
          <p:cNvPr id="18436" name="Object 26"/>
          <p:cNvGraphicFramePr>
            <a:graphicFrameLocks noChangeAspect="1"/>
          </p:cNvGraphicFramePr>
          <p:nvPr/>
        </p:nvGraphicFramePr>
        <p:xfrm>
          <a:off x="395288" y="1989138"/>
          <a:ext cx="179387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00" name="CorelDRAW" r:id="rId4" imgW="2257425" imgH="4438650" progId="">
                  <p:embed/>
                </p:oleObj>
              </mc:Choice>
              <mc:Fallback>
                <p:oleObj name="CorelDRAW" r:id="rId4" imgW="2257425" imgH="4438650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89138"/>
                        <a:ext cx="1793875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420938"/>
            <a:ext cx="8243887" cy="4437062"/>
          </a:xfrm>
        </p:spPr>
        <p:txBody>
          <a:bodyPr/>
          <a:lstStyle/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4. Vücut Isısı</a:t>
            </a:r>
            <a:endParaRPr lang="tr-TR" sz="24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i="1" dirty="0" smtClean="0">
                <a:latin typeface="Arial" charset="0"/>
              </a:rPr>
              <a:t>İlk yardımda vücut ısısı koltukaltından ölçülmelidir.</a:t>
            </a:r>
            <a:endParaRPr lang="tr-TR" sz="2000" b="1" dirty="0" smtClean="0">
              <a:latin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Normal vücut ısısı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36,5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°</a:t>
            </a:r>
            <a:r>
              <a:rPr lang="tr-TR" sz="2000" b="1" dirty="0" err="1" smtClean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tr-TR" sz="2000" b="1" dirty="0" err="1" smtClean="0">
                <a:latin typeface="Arial" charset="0"/>
              </a:rPr>
              <a:t>’dir</a:t>
            </a:r>
            <a:r>
              <a:rPr lang="tr-TR" sz="2000" b="1" dirty="0" smtClean="0">
                <a:latin typeface="Arial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Normal değerin üstünde olması </a:t>
            </a:r>
            <a:r>
              <a:rPr lang="tr-TR" sz="2000" b="1" i="1" dirty="0" smtClean="0">
                <a:solidFill>
                  <a:srgbClr val="FF0000"/>
                </a:solidFill>
                <a:latin typeface="Arial" charset="0"/>
              </a:rPr>
              <a:t>yüksek ateş</a:t>
            </a:r>
            <a:r>
              <a:rPr lang="tr-TR" sz="2000" b="1" i="1" dirty="0" smtClean="0">
                <a:latin typeface="Arial" charset="0"/>
              </a:rPr>
              <a:t>, </a:t>
            </a:r>
            <a:r>
              <a:rPr lang="tr-TR" sz="2000" b="1" dirty="0" smtClean="0">
                <a:latin typeface="Arial" charset="0"/>
              </a:rPr>
              <a:t>altında olması </a:t>
            </a:r>
            <a:r>
              <a:rPr lang="tr-TR" sz="2000" b="1" i="1" dirty="0" smtClean="0">
                <a:solidFill>
                  <a:srgbClr val="FF0000"/>
                </a:solidFill>
                <a:latin typeface="Arial" charset="0"/>
              </a:rPr>
              <a:t>düşük ateş </a:t>
            </a:r>
            <a:r>
              <a:rPr lang="tr-TR" sz="2000" b="1" dirty="0" smtClean="0">
                <a:latin typeface="Arial" charset="0"/>
              </a:rPr>
              <a:t>olarak belirtilir.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41- 42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°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tr-TR" sz="20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sz="2000" b="1" dirty="0" smtClean="0">
                <a:latin typeface="Arial" charset="0"/>
              </a:rPr>
              <a:t>üstü ve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34,5 C </a:t>
            </a:r>
            <a:r>
              <a:rPr lang="tr-TR" sz="2000" b="1" dirty="0" smtClean="0">
                <a:latin typeface="Arial" charset="0"/>
              </a:rPr>
              <a:t>tehlike olduğunu belirtir.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31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°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tr-TR" sz="2000" b="1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tr-TR" sz="2000" b="1" dirty="0" smtClean="0">
                <a:latin typeface="Arial" charset="0"/>
              </a:rPr>
              <a:t>ve altı ölümcüldür.</a:t>
            </a:r>
          </a:p>
          <a:p>
            <a:pPr>
              <a:buFont typeface="Wingdings" pitchFamily="2" charset="2"/>
              <a:buNone/>
            </a:pPr>
            <a:endParaRPr lang="en-US" sz="2400" b="1" dirty="0" smtClean="0"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000232" y="1000108"/>
            <a:ext cx="4968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sz="3200" dirty="0">
                <a:solidFill>
                  <a:srgbClr val="FF0000"/>
                </a:solidFill>
                <a:latin typeface="Arial" charset="0"/>
              </a:rPr>
              <a:t>YAŞAM BULGULARI</a:t>
            </a:r>
          </a:p>
        </p:txBody>
      </p:sp>
      <p:pic>
        <p:nvPicPr>
          <p:cNvPr id="28674" name="Picture 2" descr="http://www.dersimiz.com/gorseller/txt/01/vucut-isis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642918"/>
            <a:ext cx="1200150" cy="20383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484785"/>
            <a:ext cx="7735887" cy="537321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C0000"/>
              </a:buClr>
              <a:buFont typeface="Arial" charset="0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>
              <a:buClr>
                <a:srgbClr val="CC0000"/>
              </a:buClr>
              <a:buFont typeface="Arial" charset="0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5. Kan Basıncı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Hasta/yaralı değerlendirilirken kan basıncı kontrol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edilmez	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Kan basıncı (tansiyon) ; kalbin kasılma ve gevşeme anında damar duvarına yaptığı basınçtır. 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dirty="0" smtClean="0">
                <a:latin typeface="Arial" charset="0"/>
              </a:rPr>
              <a:t>Kalbin kanı pompalama gücünü gösterir. 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tr-TR" sz="2000" b="1" dirty="0" smtClean="0">
              <a:latin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tr-TR" sz="2000" b="1" dirty="0" smtClean="0">
              <a:latin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tr-TR" sz="2000" b="1" dirty="0" smtClean="0">
              <a:latin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tr-TR" sz="2000" b="1" dirty="0" smtClean="0">
              <a:latin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tr-TR" sz="2000" b="1" dirty="0" smtClean="0">
              <a:latin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tr-TR" sz="2000" b="1" i="1" dirty="0" smtClean="0">
                <a:latin typeface="Arial" charset="0"/>
              </a:rPr>
              <a:t>Normal kan basıncı değerleri;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Küçük tansiyon için ;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50-100</a:t>
            </a:r>
            <a:r>
              <a:rPr lang="tr-TR" sz="2000" b="1" dirty="0" smtClean="0">
                <a:latin typeface="Arial" charset="0"/>
              </a:rPr>
              <a:t> mm Hg,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tr-TR" sz="2000" b="1" dirty="0" smtClean="0">
                <a:latin typeface="Arial" charset="0"/>
              </a:rPr>
              <a:t>	Büyük tansiyon için ;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100-140</a:t>
            </a:r>
            <a:r>
              <a:rPr lang="tr-TR" sz="2000" b="1" dirty="0" smtClean="0">
                <a:latin typeface="Arial" charset="0"/>
              </a:rPr>
              <a:t> mm Hg’dir.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2643188" y="928688"/>
            <a:ext cx="4968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sz="3200" dirty="0">
                <a:solidFill>
                  <a:srgbClr val="FF0000"/>
                </a:solidFill>
                <a:latin typeface="Arial" charset="0"/>
              </a:rPr>
              <a:t>YAŞAM BULGULARI</a:t>
            </a:r>
          </a:p>
        </p:txBody>
      </p:sp>
      <p:pic>
        <p:nvPicPr>
          <p:cNvPr id="27650" name="Picture 2" descr="http://www.malatyasonsoz.com.tr/images/haberler/sessiz_katik_hipertansyon_h23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933056"/>
            <a:ext cx="5040560" cy="15841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139825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1. Değerlendirme – 2. Değerlendirme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fzt%20resim1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064" y="2420888"/>
            <a:ext cx="3198525" cy="3312368"/>
          </a:xfrm>
          <a:noFill/>
        </p:spPr>
      </p:pic>
      <p:graphicFrame>
        <p:nvGraphicFramePr>
          <p:cNvPr id="6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70873092"/>
              </p:ext>
            </p:extLst>
          </p:nvPr>
        </p:nvGraphicFramePr>
        <p:xfrm>
          <a:off x="428596" y="2428868"/>
          <a:ext cx="3786214" cy="392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title"/>
          </p:nvPr>
        </p:nvSpPr>
        <p:spPr>
          <a:xfrm>
            <a:off x="714348" y="642918"/>
            <a:ext cx="8229600" cy="925511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tr-TR" sz="3200" b="1" i="1" dirty="0" smtClean="0">
                <a:solidFill>
                  <a:srgbClr val="FF0000"/>
                </a:solidFill>
                <a:latin typeface="Arial" charset="0"/>
              </a:rPr>
              <a:t>Bilinç Durumunun Değerlendirilmesi</a:t>
            </a:r>
            <a:endParaRPr lang="tr-TR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2000241"/>
            <a:ext cx="5286412" cy="450059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lvl="1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Yetişkin ve çocuklarda bilinç kontrolü;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tr-TR" b="1" dirty="0" smtClean="0">
                <a:latin typeface="Arial" charset="0"/>
              </a:rPr>
              <a:t>    Hafifçe omuzlarından dokunarak ve “</a:t>
            </a:r>
            <a:r>
              <a:rPr lang="tr-TR" b="1" i="1" dirty="0" smtClean="0">
                <a:latin typeface="Arial" charset="0"/>
              </a:rPr>
              <a:t>iyi misiniz</a:t>
            </a:r>
            <a:r>
              <a:rPr lang="tr-TR" b="1" dirty="0" smtClean="0">
                <a:latin typeface="Arial" charset="0"/>
              </a:rPr>
              <a:t>?”,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tr-TR" b="1" dirty="0" smtClean="0">
                <a:latin typeface="Arial" charset="0"/>
              </a:rPr>
              <a:t>	diye sorularak,</a:t>
            </a:r>
          </a:p>
          <a:p>
            <a:pPr lvl="1" eaLnBrk="1" hangingPunct="1">
              <a:buFont typeface="Wingdings" pitchFamily="2" charset="2"/>
              <a:buNone/>
            </a:pPr>
            <a:endParaRPr lang="tr-TR" b="1" dirty="0" smtClean="0">
              <a:latin typeface="Arial" charset="0"/>
            </a:endParaRPr>
          </a:p>
          <a:p>
            <a:pPr lvl="1" eaLnBrk="1" hangingPunct="1">
              <a:buClr>
                <a:srgbClr val="CC0000"/>
              </a:buClr>
              <a:buFont typeface="Wingdings" pitchFamily="2" charset="2"/>
              <a:buChar char="§"/>
            </a:pP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Bebeklerde bilinç kontrolü;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tr-TR" b="1" dirty="0" smtClean="0">
                <a:latin typeface="Arial" charset="0"/>
              </a:rPr>
              <a:t>    Bebeğin ayak tabanına vurularak, yapılır.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4" name="Picture 2" descr="http://www.estanbul.com/images/imported/2008/12/nx6x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43050"/>
            <a:ext cx="3415293" cy="3082094"/>
          </a:xfrm>
          <a:prstGeom prst="rect">
            <a:avLst/>
          </a:prstGeom>
          <a:noFill/>
        </p:spPr>
      </p:pic>
      <p:pic>
        <p:nvPicPr>
          <p:cNvPr id="248834" name="Picture 2" descr="http://www.annebebek.com.tr/yonetim/templates/images/ckeditor/13380503424fc107266fb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786322"/>
            <a:ext cx="3111715" cy="184940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16416" cy="112474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A-B-C</a:t>
            </a:r>
            <a:endParaRPr lang="tr-TR" sz="54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6027" name="Picture 11" descr="resim14"/>
          <p:cNvPicPr preferRelativeResize="0">
            <a:picLocks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611560" y="1124744"/>
            <a:ext cx="3168353" cy="208823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6028" name="Picture 12" descr="tara0011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3851920" y="1124744"/>
            <a:ext cx="2808312" cy="2089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6624067" y="1196752"/>
            <a:ext cx="251993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tr-TR" b="1" dirty="0">
                <a:solidFill>
                  <a:srgbClr val="FF0000"/>
                </a:solidFill>
              </a:rPr>
              <a:t>A</a:t>
            </a:r>
          </a:p>
          <a:p>
            <a:pPr eaLnBrk="1" hangingPunct="1"/>
            <a:r>
              <a:rPr lang="tr-TR" b="1" dirty="0">
                <a:solidFill>
                  <a:srgbClr val="FF0000"/>
                </a:solidFill>
              </a:rPr>
              <a:t>(</a:t>
            </a:r>
            <a:r>
              <a:rPr lang="tr-TR" b="1" dirty="0" err="1">
                <a:solidFill>
                  <a:srgbClr val="FF0000"/>
                </a:solidFill>
              </a:rPr>
              <a:t>A</a:t>
            </a:r>
            <a:r>
              <a:rPr lang="tr-TR" dirty="0" err="1">
                <a:solidFill>
                  <a:srgbClr val="FF0000"/>
                </a:solidFill>
              </a:rPr>
              <a:t>irway</a:t>
            </a:r>
            <a:r>
              <a:rPr lang="tr-TR" b="1" dirty="0">
                <a:solidFill>
                  <a:srgbClr val="FF0000"/>
                </a:solidFill>
              </a:rPr>
              <a:t>) </a:t>
            </a:r>
          </a:p>
          <a:p>
            <a:pPr eaLnBrk="1" hangingPunct="1"/>
            <a:r>
              <a:rPr lang="tr-TR" b="1" dirty="0"/>
              <a:t>Nefes yolu </a:t>
            </a:r>
            <a:r>
              <a:rPr lang="tr-TR" b="1" dirty="0" smtClean="0"/>
              <a:t>açılması ‘cımbız tekniği’</a:t>
            </a:r>
            <a:endParaRPr lang="tr-TR" b="1" dirty="0"/>
          </a:p>
          <a:p>
            <a:pPr eaLnBrk="1" hangingPunct="1"/>
            <a:r>
              <a:rPr lang="tr-TR" b="1" u="sng" dirty="0"/>
              <a:t>Baş-Çene</a:t>
            </a:r>
            <a:r>
              <a:rPr lang="tr-TR" b="1" dirty="0"/>
              <a:t> pozisyonu</a:t>
            </a:r>
          </a:p>
        </p:txBody>
      </p:sp>
      <p:pic>
        <p:nvPicPr>
          <p:cNvPr id="86030" name="Picture 14" descr="tara0012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t="-9937" r="-9953"/>
          <a:stretch>
            <a:fillRect/>
          </a:stretch>
        </p:blipFill>
        <p:spPr bwMode="auto">
          <a:xfrm>
            <a:off x="0" y="3714752"/>
            <a:ext cx="2699792" cy="25922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4" name="Rectangle 15"/>
          <p:cNvSpPr>
            <a:spLocks noChangeArrowheads="1"/>
          </p:cNvSpPr>
          <p:nvPr/>
        </p:nvSpPr>
        <p:spPr bwMode="auto">
          <a:xfrm>
            <a:off x="2627784" y="4077072"/>
            <a:ext cx="2447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b="1" dirty="0">
                <a:solidFill>
                  <a:srgbClr val="FF0000"/>
                </a:solidFill>
              </a:rPr>
              <a:t>B</a:t>
            </a:r>
          </a:p>
          <a:p>
            <a:pPr eaLnBrk="1" hangingPunct="1"/>
            <a:r>
              <a:rPr lang="tr-TR" b="1" dirty="0">
                <a:solidFill>
                  <a:srgbClr val="FF0000"/>
                </a:solidFill>
              </a:rPr>
              <a:t>(</a:t>
            </a:r>
            <a:r>
              <a:rPr lang="tr-TR" b="1" dirty="0" err="1">
                <a:solidFill>
                  <a:srgbClr val="FF0000"/>
                </a:solidFill>
              </a:rPr>
              <a:t>B</a:t>
            </a:r>
            <a:r>
              <a:rPr lang="tr-TR" dirty="0" err="1">
                <a:solidFill>
                  <a:srgbClr val="FF0000"/>
                </a:solidFill>
              </a:rPr>
              <a:t>reathing</a:t>
            </a:r>
            <a:r>
              <a:rPr lang="tr-TR" b="1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tr-TR" b="1" dirty="0"/>
              <a:t>Solunum kontrolü</a:t>
            </a:r>
          </a:p>
          <a:p>
            <a:pPr eaLnBrk="1" hangingPunct="1"/>
            <a:r>
              <a:rPr lang="tr-TR" b="1" dirty="0"/>
              <a:t>Bak-Dinle-Hisset </a:t>
            </a:r>
          </a:p>
          <a:p>
            <a:pPr eaLnBrk="1" hangingPunct="1"/>
            <a:r>
              <a:rPr lang="tr-TR" b="1" u="sng" dirty="0"/>
              <a:t>‘ </a:t>
            </a:r>
            <a:r>
              <a:rPr lang="tr-TR" b="1" u="sng" dirty="0">
                <a:latin typeface="Arial" charset="0"/>
              </a:rPr>
              <a:t>10</a:t>
            </a:r>
            <a:r>
              <a:rPr lang="tr-TR" b="1" u="sng" dirty="0"/>
              <a:t> saniye ‘</a:t>
            </a:r>
          </a:p>
        </p:txBody>
      </p:sp>
      <p:pic>
        <p:nvPicPr>
          <p:cNvPr id="11" name="Picture 4" descr="Resim22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>
          <a:xfrm>
            <a:off x="4572000" y="3717032"/>
            <a:ext cx="2555776" cy="2880320"/>
          </a:xfrm>
          <a:prstGeom prst="rect">
            <a:avLst/>
          </a:prstGeom>
          <a:noFill/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092280" y="4293096"/>
            <a:ext cx="277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tr-TR" b="1" dirty="0" smtClean="0">
                <a:solidFill>
                  <a:srgbClr val="FF0000"/>
                </a:solidFill>
              </a:rPr>
              <a:t>C</a:t>
            </a:r>
            <a:endParaRPr lang="tr-TR" b="1" dirty="0">
              <a:solidFill>
                <a:srgbClr val="FF0000"/>
              </a:solidFill>
            </a:endParaRPr>
          </a:p>
          <a:p>
            <a:pPr eaLnBrk="1" hangingPunct="1"/>
            <a:r>
              <a:rPr lang="tr-TR" b="1" dirty="0" smtClean="0">
                <a:solidFill>
                  <a:srgbClr val="FF0000"/>
                </a:solidFill>
              </a:rPr>
              <a:t>(</a:t>
            </a:r>
            <a:r>
              <a:rPr lang="tr-TR" b="1" dirty="0" err="1" smtClean="0">
                <a:solidFill>
                  <a:srgbClr val="FF0000"/>
                </a:solidFill>
              </a:rPr>
              <a:t>Circulation</a:t>
            </a:r>
            <a:r>
              <a:rPr lang="tr-TR" b="1" dirty="0" smtClean="0">
                <a:solidFill>
                  <a:srgbClr val="FF0000"/>
                </a:solidFill>
              </a:rPr>
              <a:t>)</a:t>
            </a:r>
            <a:endParaRPr lang="tr-TR" b="1" dirty="0">
              <a:solidFill>
                <a:srgbClr val="FF0000"/>
              </a:solidFill>
            </a:endParaRPr>
          </a:p>
          <a:p>
            <a:pPr eaLnBrk="1" hangingPunct="1"/>
            <a:r>
              <a:rPr lang="tr-TR" b="1" dirty="0" smtClean="0"/>
              <a:t>Dolaşım kontrolü</a:t>
            </a:r>
            <a:endParaRPr lang="tr-TR" b="1" dirty="0"/>
          </a:p>
          <a:p>
            <a:pPr eaLnBrk="1" hangingPunct="1"/>
            <a:r>
              <a:rPr lang="tr-TR" b="1" dirty="0" smtClean="0"/>
              <a:t>Şah damarından ‘3parmakla 5sn.</a:t>
            </a:r>
            <a:r>
              <a:rPr lang="tr-TR" b="1" u="sng" dirty="0" smtClean="0"/>
              <a:t>’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1285860"/>
            <a:ext cx="6667450" cy="814387"/>
          </a:xfrm>
        </p:spPr>
        <p:txBody>
          <a:bodyPr>
            <a:noAutofit/>
          </a:bodyPr>
          <a:lstStyle/>
          <a:p>
            <a:pPr algn="ctr" eaLnBrk="1" hangingPunct="1"/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İLKYARDIMIN TANIMI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2071678"/>
            <a:ext cx="8286808" cy="4429156"/>
          </a:xfrm>
        </p:spPr>
        <p:txBody>
          <a:bodyPr>
            <a:normAutofit fontScale="92500" lnSpcReduction="10000"/>
          </a:bodyPr>
          <a:lstStyle/>
          <a:p>
            <a:pPr marL="88900" indent="0" eaLnBrk="1" hangingPunct="1">
              <a:lnSpc>
                <a:spcPct val="115000"/>
              </a:lnSpc>
              <a:buFont typeface="Wingdings" pitchFamily="2" charset="2"/>
              <a:buNone/>
            </a:pPr>
            <a:endParaRPr lang="tr-TR" sz="2400" dirty="0" smtClean="0">
              <a:latin typeface="Arial" charset="0"/>
            </a:endParaRPr>
          </a:p>
          <a:p>
            <a:pPr marL="88900" indent="0" algn="just">
              <a:lnSpc>
                <a:spcPct val="150000"/>
              </a:lnSpc>
              <a:buNone/>
            </a:pPr>
            <a:r>
              <a:rPr lang="tr-TR" sz="2400" b="1" i="1" u="sng" dirty="0" smtClean="0">
                <a:solidFill>
                  <a:srgbClr val="FF0000"/>
                </a:solidFill>
                <a:latin typeface="Arial" charset="0"/>
              </a:rPr>
              <a:t>İlk yardım; </a:t>
            </a:r>
            <a:r>
              <a:rPr lang="tr-TR" sz="2400" b="1" dirty="0" smtClean="0">
                <a:latin typeface="Arial" charset="0"/>
              </a:rPr>
              <a:t>herhangi bir kaza ya da yaşamı tehlikeye düşüren bir durumda, sağlık görevlilerinin tıbbi yardımı sağlanıncaya kadar; hayatın kurtarılması, durumun daha kötüye gitmesini önlemek amacıyla </a:t>
            </a:r>
            <a:r>
              <a:rPr lang="tr-TR" sz="2400" b="1" u="sng" dirty="0" smtClean="0">
                <a:solidFill>
                  <a:srgbClr val="FF0000"/>
                </a:solidFill>
                <a:latin typeface="Arial" charset="0"/>
              </a:rPr>
              <a:t>olay yerinde</a:t>
            </a:r>
            <a:r>
              <a:rPr lang="tr-TR" sz="2400" b="1" dirty="0" smtClean="0">
                <a:latin typeface="Arial" charset="0"/>
              </a:rPr>
              <a:t>, tıbbi araç gereç aranmaksızın </a:t>
            </a:r>
            <a:r>
              <a:rPr lang="tr-TR" sz="2400" b="1" u="sng" dirty="0" smtClean="0">
                <a:solidFill>
                  <a:srgbClr val="FF0000"/>
                </a:solidFill>
                <a:latin typeface="Arial" charset="0"/>
              </a:rPr>
              <a:t>mevcut araç, gereçle </a:t>
            </a:r>
            <a:r>
              <a:rPr lang="tr-TR" sz="2400" b="1" dirty="0" smtClean="0">
                <a:latin typeface="Arial" charset="0"/>
              </a:rPr>
              <a:t>yapılan </a:t>
            </a:r>
            <a:r>
              <a:rPr lang="tr-TR" sz="2400" b="1" u="sng" dirty="0" smtClean="0">
                <a:solidFill>
                  <a:srgbClr val="FF1F1F"/>
                </a:solidFill>
                <a:latin typeface="Arial" charset="0"/>
              </a:rPr>
              <a:t>ilaçsız</a:t>
            </a:r>
            <a:r>
              <a:rPr lang="tr-TR" sz="2400" b="1" dirty="0" smtClean="0">
                <a:solidFill>
                  <a:srgbClr val="FF1F1F"/>
                </a:solidFill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uygulamalardır.</a:t>
            </a:r>
          </a:p>
          <a:p>
            <a:pPr marL="88900" indent="0" algn="just">
              <a:lnSpc>
                <a:spcPct val="150000"/>
              </a:lnSpc>
              <a:buNone/>
            </a:pPr>
            <a:endParaRPr lang="tr-TR" b="1" dirty="0" smtClean="0">
              <a:latin typeface="Andalus" pitchFamily="2" charset="-78"/>
              <a:cs typeface="Andalus" pitchFamily="2" charset="-78"/>
            </a:endParaRPr>
          </a:p>
          <a:p>
            <a:pPr marL="88900" indent="0" algn="just">
              <a:lnSpc>
                <a:spcPct val="150000"/>
              </a:lnSpc>
              <a:buNone/>
            </a:pPr>
            <a:r>
              <a:rPr lang="tr-TR" sz="2200" b="1" dirty="0" smtClean="0">
                <a:latin typeface="Arial" pitchFamily="34" charset="0"/>
                <a:cs typeface="Arial" pitchFamily="34" charset="0"/>
              </a:rPr>
              <a:t>Bu müdahaleyi gerçekleştiren kişiye ise </a:t>
            </a:r>
            <a:r>
              <a:rPr lang="tr-TR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İLKYARDIMCI</a:t>
            </a:r>
            <a:r>
              <a:rPr lang="tr-TR" sz="2200" b="1" dirty="0" smtClean="0">
                <a:latin typeface="Arial" pitchFamily="34" charset="0"/>
                <a:cs typeface="Arial" pitchFamily="34" charset="0"/>
              </a:rPr>
              <a:t> denir.</a:t>
            </a:r>
          </a:p>
          <a:p>
            <a:pPr marL="88900" indent="0" algn="ctr" eaLnBrk="1" hangingPunct="1">
              <a:lnSpc>
                <a:spcPct val="115000"/>
              </a:lnSpc>
              <a:buFont typeface="Wingdings" pitchFamily="2" charset="2"/>
              <a:buNone/>
            </a:pPr>
            <a:endParaRPr lang="tr-TR" sz="2400" b="1" i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372600" cy="11398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C00000"/>
                </a:solidFill>
                <a:latin typeface="Arial" pitchFamily="34" charset="0"/>
              </a:rPr>
              <a:t>A- Solunum yolu açıklığının değerlendirilmesi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3238"/>
            <a:ext cx="5400675" cy="50847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4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400" b="1" dirty="0" smtClean="0">
              <a:solidFill>
                <a:srgbClr val="FF1F1F"/>
              </a:solidFill>
              <a:latin typeface="Arial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 smtClean="0">
              <a:latin typeface="Arial" pitchFamily="34" charset="0"/>
            </a:endParaRPr>
          </a:p>
        </p:txBody>
      </p:sp>
      <p:pic>
        <p:nvPicPr>
          <p:cNvPr id="20484" name="Picture 4" descr="http://www.itfnoroloji.org/acil/aci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221088"/>
            <a:ext cx="3613239" cy="2359919"/>
          </a:xfrm>
          <a:prstGeom prst="rect">
            <a:avLst/>
          </a:prstGeom>
          <a:noFill/>
        </p:spPr>
      </p:pic>
      <p:pic>
        <p:nvPicPr>
          <p:cNvPr id="6" name="Picture 4" descr="hei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9606"/>
            <a:ext cx="3747836" cy="4751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3782224" cy="253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642910" y="1000108"/>
            <a:ext cx="8229600" cy="1139825"/>
          </a:xfrm>
        </p:spPr>
        <p:txBody>
          <a:bodyPr/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Arial" pitchFamily="34" charset="0"/>
              </a:rPr>
              <a:t>B- Solunumun değerlendirilmesi</a:t>
            </a:r>
            <a:br>
              <a:rPr lang="tr-TR" sz="3200" b="1" dirty="0" smtClean="0">
                <a:solidFill>
                  <a:srgbClr val="FF0000"/>
                </a:solidFill>
                <a:latin typeface="Arial" pitchFamily="34" charset="0"/>
              </a:rPr>
            </a:br>
            <a:endParaRPr lang="tr-TR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85938"/>
            <a:ext cx="8316912" cy="48688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tr-TR" sz="24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marL="457200" indent="-457200" eaLnBrk="1" hangingPunct="1"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200" b="1" dirty="0" smtClean="0">
                <a:solidFill>
                  <a:srgbClr val="FF0000"/>
                </a:solidFill>
                <a:latin typeface="Arial" pitchFamily="34" charset="0"/>
              </a:rPr>
              <a:t>Bak-Dinle-Hisset </a:t>
            </a:r>
            <a:r>
              <a:rPr lang="tr-TR" sz="2200" b="1" dirty="0" smtClean="0">
                <a:latin typeface="Arial" pitchFamily="34" charset="0"/>
              </a:rPr>
              <a:t>yöntemiyle </a:t>
            </a:r>
            <a:r>
              <a:rPr lang="tr-TR" sz="2200" b="1" u="sng" dirty="0" smtClean="0">
                <a:solidFill>
                  <a:srgbClr val="FF0000"/>
                </a:solidFill>
                <a:latin typeface="Arial" pitchFamily="34" charset="0"/>
              </a:rPr>
              <a:t>10 sn. </a:t>
            </a:r>
            <a:r>
              <a:rPr lang="tr-TR" sz="2200" b="1" dirty="0" smtClean="0">
                <a:latin typeface="Arial" pitchFamily="34" charset="0"/>
              </a:rPr>
              <a:t>süreyle değerlendirilir.  </a:t>
            </a:r>
          </a:p>
          <a:p>
            <a:pPr marL="457200" indent="-457200" eaLnBrk="1" hangingPunct="1">
              <a:buClr>
                <a:srgbClr val="CC0000"/>
              </a:buClr>
              <a:buFont typeface="Wingdings" pitchFamily="2" charset="2"/>
              <a:buNone/>
              <a:defRPr/>
            </a:pPr>
            <a:endParaRPr lang="tr-TR" sz="2400" b="1" dirty="0" smtClean="0">
              <a:latin typeface="Arial" pitchFamily="34" charset="0"/>
            </a:endParaRPr>
          </a:p>
        </p:txBody>
      </p:sp>
      <p:pic>
        <p:nvPicPr>
          <p:cNvPr id="19458" name="Picture 2" descr="http://www.acilveilkyardim.com/acilbakim/bakdinlehis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450244"/>
            <a:ext cx="7253511" cy="340775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İçerik Yer Tutucusu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640960" cy="5019452"/>
          </a:xfrm>
        </p:spPr>
        <p:txBody>
          <a:bodyPr/>
          <a:lstStyle/>
          <a:p>
            <a:pPr marL="457200" indent="-45720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Hasta/yaralının,</a:t>
            </a:r>
          </a:p>
          <a:p>
            <a:pPr marL="457200" indent="-45720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bilinci kapalı  ve solunumu yoksa;</a:t>
            </a:r>
            <a:r>
              <a:rPr lang="tr-TR" sz="2200" b="1" dirty="0" smtClean="0">
                <a:solidFill>
                  <a:srgbClr val="C00000"/>
                </a:solidFill>
                <a:latin typeface="Arial" charset="0"/>
              </a:rPr>
              <a:t> </a:t>
            </a:r>
          </a:p>
          <a:p>
            <a:pPr marL="457200" indent="-45720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Temel Yaşam Desteğine</a:t>
            </a:r>
          </a:p>
          <a:p>
            <a:pPr marL="457200" indent="-45720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22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sz="1800" b="1" dirty="0" smtClean="0">
                <a:latin typeface="Arial" charset="0"/>
              </a:rPr>
              <a:t>yetişkinlerde 30 kalp masajı-2 suni solunum</a:t>
            </a:r>
          </a:p>
          <a:p>
            <a:pPr marL="457200" indent="-45720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1800" b="1" dirty="0" smtClean="0">
                <a:latin typeface="Arial" charset="0"/>
              </a:rPr>
              <a:t>çocuk ve bebeklerde 2 suni solunum-30 kalp masajı</a:t>
            </a:r>
          </a:p>
          <a:p>
            <a:pPr marL="457200" indent="-45720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2000" dirty="0" smtClean="0">
                <a:latin typeface="Arial" charset="0"/>
              </a:rPr>
              <a:t>İle başlanır.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3" name="Picture 4" descr="Lifeguard Giving Cpr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251765"/>
            <a:ext cx="2843808" cy="23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İçerik Yer Tutucusu"/>
          <p:cNvSpPr>
            <a:spLocks noGrp="1"/>
          </p:cNvSpPr>
          <p:nvPr>
            <p:ph sz="quarter" idx="1"/>
          </p:nvPr>
        </p:nvSpPr>
        <p:spPr>
          <a:xfrm>
            <a:off x="714375" y="908720"/>
            <a:ext cx="8250238" cy="555081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tr-TR" b="1" dirty="0" smtClean="0">
              <a:solidFill>
                <a:srgbClr val="C0000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  <a:defRPr/>
            </a:pPr>
            <a:endParaRPr lang="tr-TR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C. Dolaşımın değerlendirilmesi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000" b="1" dirty="0" smtClean="0">
              <a:latin typeface="Arial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tr-TR" sz="2000" b="1" dirty="0" smtClean="0">
                <a:latin typeface="Arial" charset="0"/>
              </a:rPr>
              <a:t>İlk değerlendirme sonucunda hasta/yaralının bilinci kapalı fakat</a:t>
            </a:r>
          </a:p>
          <a:p>
            <a:pPr>
              <a:buFont typeface="Wingdings" pitchFamily="2" charset="2"/>
              <a:buNone/>
              <a:defRPr/>
            </a:pPr>
            <a:r>
              <a:rPr lang="tr-TR" sz="2000" b="1" dirty="0" smtClean="0">
                <a:latin typeface="Arial" charset="0"/>
              </a:rPr>
              <a:t>	solunum ve nabzı varsa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‘</a:t>
            </a:r>
            <a:r>
              <a:rPr lang="tr-TR" sz="2000" b="1" u="sng" dirty="0" smtClean="0">
                <a:solidFill>
                  <a:srgbClr val="FF0000"/>
                </a:solidFill>
                <a:latin typeface="Arial" charset="0"/>
              </a:rPr>
              <a:t>ikinci değerlendirme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’ </a:t>
            </a:r>
            <a:r>
              <a:rPr lang="tr-TR" sz="2000" b="1" dirty="0" smtClean="0">
                <a:latin typeface="Arial" charset="0"/>
              </a:rPr>
              <a:t>yapılır ve</a:t>
            </a:r>
          </a:p>
          <a:p>
            <a:pPr>
              <a:buFont typeface="Wingdings" pitchFamily="2" charset="2"/>
              <a:buNone/>
              <a:defRPr/>
            </a:pPr>
            <a:r>
              <a:rPr lang="tr-TR" sz="2000" b="1" dirty="0" smtClean="0">
                <a:latin typeface="Arial" charset="0"/>
              </a:rPr>
              <a:t>    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‘</a:t>
            </a:r>
            <a:r>
              <a:rPr lang="tr-TR" sz="2000" b="1" u="sng" dirty="0" smtClean="0">
                <a:solidFill>
                  <a:srgbClr val="FF0000"/>
                </a:solidFill>
                <a:latin typeface="Arial" charset="0"/>
              </a:rPr>
              <a:t>koma pozisyonu</a:t>
            </a:r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’ </a:t>
            </a:r>
            <a:r>
              <a:rPr lang="tr-TR" sz="2000" b="1" dirty="0" smtClean="0">
                <a:latin typeface="Arial" charset="0"/>
              </a:rPr>
              <a:t>verilerek diğer yaralılar  değerlendirilir.</a:t>
            </a:r>
            <a:endParaRPr lang="tr-TR" b="1" dirty="0" smtClean="0">
              <a:latin typeface="Arial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tr-TR" b="1" dirty="0" smtClean="0">
              <a:solidFill>
                <a:srgbClr val="C00000"/>
              </a:solidFill>
            </a:endParaRPr>
          </a:p>
        </p:txBody>
      </p:sp>
      <p:sp>
        <p:nvSpPr>
          <p:cNvPr id="32771" name="2 Dikdörtgen"/>
          <p:cNvSpPr>
            <a:spLocks noChangeArrowheads="1"/>
          </p:cNvSpPr>
          <p:nvPr/>
        </p:nvSpPr>
        <p:spPr bwMode="auto">
          <a:xfrm>
            <a:off x="1692275" y="692150"/>
            <a:ext cx="7272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HASTA/YARALININ </a:t>
            </a:r>
            <a:r>
              <a:rPr lang="tr-TR" sz="3000" b="1" dirty="0">
                <a:latin typeface="Arial" charset="0"/>
              </a:rPr>
              <a:t>İLK </a:t>
            </a:r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sz="3000" b="1" dirty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DEĞERLENDİRME AŞAMALARI</a:t>
            </a:r>
            <a:endParaRPr lang="tr-TR" sz="3000" b="1" dirty="0">
              <a:solidFill>
                <a:srgbClr val="FF0000"/>
              </a:solidFill>
            </a:endParaRPr>
          </a:p>
        </p:txBody>
      </p:sp>
      <p:pic>
        <p:nvPicPr>
          <p:cNvPr id="737281" name="Picture 1" descr="C:\Users\berivan\Desktop\ilkyardım\bebek nabı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92896"/>
            <a:ext cx="2219325" cy="2057400"/>
          </a:xfrm>
          <a:prstGeom prst="rect">
            <a:avLst/>
          </a:prstGeom>
          <a:noFill/>
        </p:spPr>
      </p:pic>
      <p:pic>
        <p:nvPicPr>
          <p:cNvPr id="5" name="Picture 2" descr="http://www.gyte.edu.tr/ebulten/sayi39/38sivi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76872"/>
            <a:ext cx="3096344" cy="23042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1500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HASTA/YARALININ </a:t>
            </a:r>
            <a:r>
              <a:rPr lang="tr-TR" sz="3000" b="1" dirty="0" smtClean="0">
                <a:solidFill>
                  <a:schemeClr val="tx1"/>
                </a:solidFill>
                <a:latin typeface="Arial" charset="0"/>
              </a:rPr>
              <a:t>İKİNCİ </a:t>
            </a: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DEĞERLENDİRME AŞAMALARI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916832"/>
            <a:ext cx="8424862" cy="43878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200" b="1" dirty="0" smtClean="0">
                <a:solidFill>
                  <a:srgbClr val="FF0000"/>
                </a:solidFill>
                <a:latin typeface="Arial" charset="0"/>
              </a:rPr>
              <a:t>A. Görüşerek Bilgi Edinme ve Yaşam Bulgularının Değerlendirilmesi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Kendini tanıtma,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ismini öğrenme ve ismiyle hitap etme,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Hoşgörülü ve nazik davranarak güven sağlama,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endişelerini gidererek rahatlatma,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Olayın nedeni ve koşullarını öğrenme,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kişisel özgeçmişini sorma,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En son ne yediği, kullandığı ilaçlar ve alerjisini öğrenme,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Hasta/yaralının bilinç düzeyi, solunumu, vücut ısısı ve nabzını değerlendirme.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                                          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285728"/>
            <a:ext cx="7072313" cy="9064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HASTA/YARALININ </a:t>
            </a:r>
            <a:r>
              <a:rPr lang="tr-TR" sz="3000" b="1" dirty="0" smtClean="0">
                <a:solidFill>
                  <a:schemeClr val="tx1"/>
                </a:solidFill>
                <a:latin typeface="Arial" charset="0"/>
              </a:rPr>
              <a:t>İKİNCİ </a:t>
            </a: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DEĞERLENDİRME AŞAMALARI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47864" y="1484784"/>
            <a:ext cx="3240360" cy="2808312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r>
              <a:rPr lang="tr-TR" sz="2900" b="1" dirty="0" smtClean="0">
                <a:solidFill>
                  <a:srgbClr val="FF0000"/>
                </a:solidFill>
                <a:latin typeface="Arial" charset="0"/>
              </a:rPr>
              <a:t>Boyun muayenesi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Ağrı ve hassasiyet durumu,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Şişlik ve şekil bozukluğu olup olmadığı araştırılır,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Aksi ispat edilinceye 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	kadar boyun zedelenmesi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None/>
            </a:pPr>
            <a:r>
              <a:rPr lang="tr-TR" sz="2200" b="1" dirty="0" smtClean="0">
                <a:latin typeface="Arial" charset="0"/>
              </a:rPr>
              <a:t>	ihtimali dikkate alınır.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</a:t>
            </a:r>
            <a:endParaRPr lang="tr-TR" sz="2400" b="1" dirty="0" smtClean="0">
              <a:solidFill>
                <a:srgbClr val="FF1F1F"/>
              </a:solidFill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6136" y="1268760"/>
            <a:ext cx="3024336" cy="24482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Göğüs kafesi muayenesi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Saplanmış cisim, açık yara, şekil bozukluğu, morarma, kanama, ağrı olup olmadığı kontrol edilir,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Göğüs kafesi genişlemesinin normal olup olmadığı araştırılır,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Göğüs muayenesinde eller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arkaya kaydırılarak hasta/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yaralının  sırtı kontrol edilir.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3528" y="4005064"/>
            <a:ext cx="3888432" cy="244827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Karın  muayenesi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Saplanmış cisim, açık yara, şişlik, şekil bozukluğu, morarma, kanama, ağrı, duyarlılık olup olmadığı,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Karın yumuşaklığının normal olup olmadığı değerlendirilir,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Eller bel tarafına kaydırılarak muayene edilir,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Bel ve kalça bölgesinde kırık ya da yara  olup olmadığı araştırılır.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55976" y="3789040"/>
            <a:ext cx="4392489" cy="2636912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Kol ve bacak muayenesi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Kuvvet - his kaybı, ağrı, şişlik, şekil bozukluğu işlev kaybı, kırık, çıkık ve burkulma olup olmadığına bakılır,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Nabız noktalarından nabız kontrolü yapılır,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Tüm muayene bulguları kaydedilir.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İkinci değerlendirmeden sonra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mevcut duruma göre yapılacak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müdahaleler belirlenip, uygulanır.</a:t>
            </a: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214282" y="1142984"/>
            <a:ext cx="3445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  <a:latin typeface="Arial" charset="0"/>
              </a:rPr>
              <a:t>B. Genel  vücut muayenesi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251520" y="1500174"/>
            <a:ext cx="2891720" cy="2216858"/>
          </a:xfrm>
          <a:prstGeom prst="rect">
            <a:avLst/>
          </a:prstGeom>
          <a:noFill/>
        </p:spPr>
        <p:txBody>
          <a:bodyPr vert="horz">
            <a:normAutofit fontScale="5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Baş muayenesi</a:t>
            </a:r>
            <a:endParaRPr kumimoji="0" lang="tr-TR" sz="29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Saçlı deri, baş ve yüzde yaralanma ve  morluk olup olmadığı,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Kulak ve / veya burundan sıvı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ve / veya kan gelip gelmediği,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Ağız içinde yabancı madde, kan, kırık diş vb. olup olmadığı kontrol edilir.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09" name="Picture 1" descr="C:\Users\berivan\Desktop\telefon\FB_IMG_144104540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140968"/>
            <a:ext cx="8686800" cy="298995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tr-TR" sz="3600" b="1" dirty="0" smtClean="0"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tr-TR" sz="5200" b="1" dirty="0" smtClean="0">
                <a:latin typeface="Arial" charset="0"/>
              </a:rPr>
              <a:t>T</a:t>
            </a:r>
            <a:r>
              <a:rPr lang="tr-TR" sz="5200" b="1" dirty="0" smtClean="0">
                <a:solidFill>
                  <a:srgbClr val="FF0000"/>
                </a:solidFill>
                <a:latin typeface="Arial" charset="0"/>
              </a:rPr>
              <a:t>EMEL</a:t>
            </a:r>
            <a:r>
              <a:rPr lang="tr-TR" sz="52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5200" b="1" dirty="0" smtClean="0">
                <a:latin typeface="Arial" charset="0"/>
              </a:rPr>
              <a:t>Y</a:t>
            </a:r>
            <a:r>
              <a:rPr lang="tr-TR" sz="5200" b="1" dirty="0" smtClean="0">
                <a:solidFill>
                  <a:srgbClr val="FF0000"/>
                </a:solidFill>
                <a:latin typeface="Arial" charset="0"/>
              </a:rPr>
              <a:t>AŞAM</a:t>
            </a:r>
            <a:r>
              <a:rPr lang="tr-TR" sz="52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5200" b="1" dirty="0" smtClean="0">
                <a:latin typeface="Arial" charset="0"/>
              </a:rPr>
              <a:t>D</a:t>
            </a:r>
            <a:r>
              <a:rPr lang="tr-TR" sz="5200" b="1" dirty="0" smtClean="0">
                <a:solidFill>
                  <a:srgbClr val="FF0000"/>
                </a:solidFill>
                <a:latin typeface="Arial" charset="0"/>
              </a:rPr>
              <a:t>ESTEĞİ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48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sz="3600" b="1" dirty="0" smtClean="0">
                <a:solidFill>
                  <a:srgbClr val="CC0000"/>
                </a:solidFill>
                <a:latin typeface="Arial" charset="0"/>
              </a:rPr>
              <a:t>     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(SUNİ SOLUNUM VE GÖĞÜS BASISI)</a:t>
            </a:r>
          </a:p>
          <a:p>
            <a:pPr algn="ctr" eaLnBrk="1" hangingPunct="1">
              <a:buFont typeface="Wingdings" pitchFamily="2" charset="2"/>
              <a:buNone/>
            </a:pPr>
            <a:endParaRPr lang="tr-TR" sz="4800" b="1" dirty="0" smtClean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tr-TR" b="1" dirty="0" smtClean="0"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tr-TR" sz="3600" b="1" dirty="0" smtClean="0">
              <a:latin typeface="Comic Sans MS" pitchFamily="66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4463"/>
            <a:ext cx="4320480" cy="371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49250"/>
            <a:ext cx="8462963" cy="1135063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492375"/>
            <a:ext cx="7993063" cy="43656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tr-TR" sz="2400" dirty="0" smtClean="0">
                <a:latin typeface="Arial" charset="0"/>
              </a:rPr>
              <a:t>	</a:t>
            </a:r>
            <a:r>
              <a:rPr lang="tr-TR" sz="2400" b="1" i="1" dirty="0" smtClean="0">
                <a:solidFill>
                  <a:srgbClr val="FF0000"/>
                </a:solidFill>
                <a:latin typeface="Arial" charset="0"/>
              </a:rPr>
              <a:t>Temel Yaşam Desteği </a:t>
            </a:r>
            <a:r>
              <a:rPr lang="tr-TR" sz="2400" b="1" i="1" dirty="0" smtClean="0">
                <a:latin typeface="Arial" charset="0"/>
              </a:rPr>
              <a:t>: </a:t>
            </a:r>
            <a:r>
              <a:rPr lang="tr-TR" sz="2400" b="1" dirty="0" smtClean="0">
                <a:latin typeface="Arial" charset="0"/>
              </a:rPr>
              <a:t>Yaşam kurtarmak amacı ile hava yolu açıklığı sağlandıktan sonra, solunumu ve/veya kalbi durmuş kişiye yapay solunum ile akciğerlerine oksijen gitmesini, dış kalp masajı ile de kalpten kan pompalanmasını sağlamak üzere yapılan ilaçsız müdahalelerdir</a:t>
            </a:r>
          </a:p>
          <a:p>
            <a:pPr algn="just" eaLnBrk="1" hangingPunct="1">
              <a:lnSpc>
                <a:spcPct val="125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28625"/>
            <a:ext cx="8715375" cy="15716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YETİŞKİNLERDE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TEMEL YAŞAM DESTEĞİ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(8 Yaş Üstü)</a:t>
            </a:r>
          </a:p>
        </p:txBody>
      </p:sp>
      <p:pic>
        <p:nvPicPr>
          <p:cNvPr id="727041" name="Picture 1" descr="C:\Users\berivan\Desktop\ilkyardım\bilinç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05075"/>
            <a:ext cx="5811379" cy="4352925"/>
          </a:xfrm>
          <a:prstGeom prst="rect">
            <a:avLst/>
          </a:prstGeom>
          <a:noFill/>
        </p:spPr>
      </p:pic>
      <p:pic>
        <p:nvPicPr>
          <p:cNvPr id="727042" name="Picture 2" descr="C:\Users\berivan\Desktop\ilkyardım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284984"/>
            <a:ext cx="2396852" cy="284719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1680" y="1052736"/>
            <a:ext cx="5726112" cy="906462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ACİL TEDAVİNİN  TANIMI</a:t>
            </a:r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042988" y="2133600"/>
            <a:ext cx="73866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spcBef>
                <a:spcPct val="20000"/>
              </a:spcBef>
            </a:pPr>
            <a:r>
              <a:rPr lang="tr-TR" sz="2400" i="1" dirty="0">
                <a:latin typeface="Arial" charset="0"/>
              </a:rPr>
              <a:t>Acil tedavi</a:t>
            </a:r>
            <a:r>
              <a:rPr lang="tr-TR" sz="2400" dirty="0">
                <a:latin typeface="Arial" charset="0"/>
              </a:rPr>
              <a:t>; hasta/yaralılara acil tedavi ünitelerinde </a:t>
            </a:r>
            <a:r>
              <a:rPr lang="tr-TR" sz="2400" u="sng" dirty="0">
                <a:solidFill>
                  <a:srgbClr val="FF0000"/>
                </a:solidFill>
                <a:latin typeface="Arial" charset="0"/>
              </a:rPr>
              <a:t>doktor</a:t>
            </a:r>
            <a:r>
              <a:rPr lang="tr-TR" sz="2400" dirty="0">
                <a:latin typeface="Arial" charset="0"/>
              </a:rPr>
              <a:t> ve diğer </a:t>
            </a:r>
            <a:r>
              <a:rPr lang="tr-TR" sz="2400" u="sng" dirty="0">
                <a:solidFill>
                  <a:srgbClr val="FF0000"/>
                </a:solidFill>
                <a:latin typeface="Arial" charset="0"/>
              </a:rPr>
              <a:t>sağlık personeli</a:t>
            </a:r>
            <a:r>
              <a:rPr lang="tr-TR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tr-TR" sz="2400" dirty="0">
                <a:latin typeface="Arial" charset="0"/>
              </a:rPr>
              <a:t>tarafından yapılan tıbbi müdahalelerdir.</a:t>
            </a:r>
          </a:p>
        </p:txBody>
      </p:sp>
      <p:pic>
        <p:nvPicPr>
          <p:cNvPr id="8197" name="6 Resim" descr="imperiaflex020qx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4000500"/>
            <a:ext cx="295275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http://www.son.tv/pic/news/662013121343251151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77072"/>
            <a:ext cx="3600400" cy="23976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1403350" y="620713"/>
            <a:ext cx="66246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YETİŞKİNLERDE </a:t>
            </a:r>
          </a:p>
          <a:p>
            <a:pPr algn="ctr" eaLnBrk="0" hangingPunct="0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pic>
        <p:nvPicPr>
          <p:cNvPr id="241666" name="Picture 2" descr="http://t2.gstatic.com/images?q=tbn:ANd9GcSYqgTo10z3bC0_0sx0Btb9d0vHMRsoSwghYMukOwQ4PH_iWh0T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628800"/>
            <a:ext cx="4608512" cy="252028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2636912"/>
            <a:ext cx="127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4941168"/>
            <a:ext cx="127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24995" name="Picture 3" descr="http://www.dersimiz.com/gorseller/txt/01/birinci-degerlendirm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21088"/>
            <a:ext cx="5256584" cy="2636912"/>
          </a:xfrm>
          <a:prstGeom prst="rect">
            <a:avLst/>
          </a:prstGeom>
          <a:noFill/>
        </p:spPr>
      </p:pic>
      <p:pic>
        <p:nvPicPr>
          <p:cNvPr id="724997" name="Picture 5" descr="http://www.somut.net/uploads/2010/11/bogaza_birsey_kacmasi_heimlich_manevrasi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844824"/>
            <a:ext cx="2664296" cy="208823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2420888"/>
            <a:ext cx="88793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İlk yardımcı </a:t>
            </a:r>
            <a:r>
              <a:rPr lang="tr-TR" sz="5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YALNIZSA;</a:t>
            </a:r>
          </a:p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112’yi hemen ARAR.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1979613" y="620713"/>
            <a:ext cx="5584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YETİŞKİNLERDE </a:t>
            </a:r>
          </a:p>
          <a:p>
            <a:pPr algn="ctr" eaLnBrk="0" hangingPunct="0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pic>
        <p:nvPicPr>
          <p:cNvPr id="237570" name="Picture 2" descr="http://img03.blogcu.com/images/z/l/m/zlmlkcbykclk/d8f6c310accca463f78b7e941b7f3d31_12801451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9" y="1916832"/>
            <a:ext cx="3744416" cy="2304256"/>
          </a:xfrm>
          <a:prstGeom prst="rect">
            <a:avLst/>
          </a:prstGeom>
          <a:noFill/>
        </p:spPr>
      </p:pic>
      <p:pic>
        <p:nvPicPr>
          <p:cNvPr id="722945" name="Picture 1" descr="C:\Users\berivan\Desktop\ilkyardım\kalpmasa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644008" cy="4462212"/>
          </a:xfrm>
          <a:prstGeom prst="rect">
            <a:avLst/>
          </a:prstGeom>
          <a:noFill/>
        </p:spPr>
      </p:pic>
      <p:pic>
        <p:nvPicPr>
          <p:cNvPr id="7" name="Picture 2" descr="http://img.webme.com/pic/a/anesteziyoloji/kl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920" y="4149080"/>
            <a:ext cx="4206552" cy="2708920"/>
          </a:xfrm>
          <a:prstGeom prst="rect">
            <a:avLst/>
          </a:prstGeom>
          <a:noFill/>
        </p:spPr>
      </p:pic>
      <p:pic>
        <p:nvPicPr>
          <p:cNvPr id="6" name="Picture 4" descr="pumpani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691680" y="2348880"/>
            <a:ext cx="2987824" cy="4509120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858" name="Picture 2" descr="C:\Users\berivan\Desktop\ilkyardım\Kalp-Durması-ve-İlk-Yardı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1979613" y="692150"/>
            <a:ext cx="5584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YETİŞKİNLERDE </a:t>
            </a:r>
          </a:p>
          <a:p>
            <a:pPr algn="ctr" eaLnBrk="0" hangingPunct="0"/>
            <a:r>
              <a:rPr lang="tr-TR" sz="3000" b="1" dirty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pic>
        <p:nvPicPr>
          <p:cNvPr id="6" name="Picture 2" descr="http://2.bp.blogspot.com/-izr_dRuQpgY/TvdVwwd8XTI/AAAAAAAAAHY/aO83u6QEMUA/s1600/solun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916832"/>
            <a:ext cx="4083359" cy="4248472"/>
          </a:xfrm>
          <a:prstGeom prst="rect">
            <a:avLst/>
          </a:prstGeom>
          <a:noFill/>
        </p:spPr>
      </p:pic>
      <p:pic>
        <p:nvPicPr>
          <p:cNvPr id="721921" name="Picture 1" descr="C:\Users\berivan\Desktop\ilkyardım\ekil3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3902572" cy="410445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9275"/>
            <a:ext cx="822960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ÇOCUKLARDA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TEMEL YAŞAM </a:t>
            </a:r>
            <a:r>
              <a:rPr lang="tr-TR" b="1" dirty="0" smtClean="0">
                <a:solidFill>
                  <a:srgbClr val="FF0000"/>
                </a:solidFill>
                <a:latin typeface="Arial" charset="0"/>
              </a:rPr>
              <a:t>DESTEĞİ (1- 8 Yaş)</a:t>
            </a:r>
            <a:endParaRPr lang="tr-TR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18849" name="Picture 1" descr="C:\Users\berivan\Desktop\ilkyardım\iyimisini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4464496" cy="3676650"/>
          </a:xfrm>
          <a:prstGeom prst="rect">
            <a:avLst/>
          </a:prstGeom>
          <a:noFill/>
        </p:spPr>
      </p:pic>
      <p:pic>
        <p:nvPicPr>
          <p:cNvPr id="7" name="Picture 2" descr="C:\Users\berivan\Desktop\ilkyardım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636912"/>
            <a:ext cx="2396852" cy="284719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9275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ÇOCUKLARDA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pic>
        <p:nvPicPr>
          <p:cNvPr id="717825" name="Picture 1" descr="C:\Users\berivan\Desktop\ilkyardım\Resi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3096344" cy="2160648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0" y="2636912"/>
            <a:ext cx="127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0" y="4437112"/>
            <a:ext cx="127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17826" name="Picture 2" descr="C:\Users\berivan\Desktop\ilkyardım\cocuk basce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44824"/>
            <a:ext cx="3600400" cy="2376264"/>
          </a:xfrm>
          <a:prstGeom prst="rect">
            <a:avLst/>
          </a:prstGeom>
          <a:noFill/>
        </p:spPr>
      </p:pic>
      <p:pic>
        <p:nvPicPr>
          <p:cNvPr id="717828" name="Picture 4" descr="http://forum.bebek.com/download.axd?file=1;1699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149080"/>
            <a:ext cx="4680520" cy="24719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08050"/>
            <a:ext cx="8077200" cy="9064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ÇOCUKLARDA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 TEMEL YAŞAM DESTEĞİ</a:t>
            </a:r>
          </a:p>
        </p:txBody>
      </p:sp>
      <p:pic>
        <p:nvPicPr>
          <p:cNvPr id="5" name="Picture 2" descr="http://static.uzmantv.com/articles/121/qdrMdTPBYsr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04864"/>
            <a:ext cx="6984776" cy="424847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8077200" cy="9350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ÇOCUKLARDA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 TEMEL YAŞAM DESTEĞİ</a:t>
            </a:r>
          </a:p>
        </p:txBody>
      </p:sp>
      <p:pic>
        <p:nvPicPr>
          <p:cNvPr id="715777" name="Picture 1" descr="C:\Users\berivan\Desktop\ilkyardım\cocuk c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968552" cy="3713583"/>
          </a:xfrm>
          <a:prstGeom prst="rect">
            <a:avLst/>
          </a:prstGeom>
          <a:noFill/>
        </p:spPr>
      </p:pic>
      <p:pic>
        <p:nvPicPr>
          <p:cNvPr id="6" name="Picture 1" descr="C:\Users\admin\Desktop\resimler\1384880631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724275" cy="3549551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5811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600" b="1" dirty="0" smtClean="0">
                <a:solidFill>
                  <a:srgbClr val="FF0000"/>
                </a:solidFill>
                <a:latin typeface="Arial" charset="0"/>
              </a:rPr>
              <a:t>BEBEKLERDE </a:t>
            </a:r>
            <a:br>
              <a:rPr lang="tr-TR" sz="36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600" b="1" dirty="0" smtClean="0">
                <a:solidFill>
                  <a:srgbClr val="FF0000"/>
                </a:solidFill>
                <a:latin typeface="Arial" charset="0"/>
              </a:rPr>
              <a:t>TEMEL YAŞAM DESTEĞİ</a:t>
            </a:r>
            <a:br>
              <a:rPr lang="tr-TR" sz="36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600" b="1" dirty="0" smtClean="0">
                <a:solidFill>
                  <a:srgbClr val="FF0000"/>
                </a:solidFill>
                <a:latin typeface="Arial" charset="0"/>
              </a:rPr>
              <a:t> (0-1 YAŞ)</a:t>
            </a:r>
          </a:p>
        </p:txBody>
      </p:sp>
      <p:pic>
        <p:nvPicPr>
          <p:cNvPr id="710657" name="Picture 1" descr="C:\Users\berivan\Desktop\ilkyardım\bebek bilimç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627240" cy="3672408"/>
          </a:xfrm>
          <a:prstGeom prst="rect">
            <a:avLst/>
          </a:prstGeom>
          <a:noFill/>
        </p:spPr>
      </p:pic>
      <p:pic>
        <p:nvPicPr>
          <p:cNvPr id="4" name="Picture 2" descr="C:\Users\berivan\Desktop\ilkyardım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420888"/>
            <a:ext cx="2396852" cy="28471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71480"/>
            <a:ext cx="5976938" cy="12239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İLKYARDIM VE ACİL TEDAVİ ARASINDAKİ FARKLAR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2133600"/>
            <a:ext cx="7313612" cy="44386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0" algn="l"/>
              </a:tabLst>
              <a:defRPr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Acil tedavi; 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tr-TR" sz="2400" dirty="0" smtClean="0">
                <a:latin typeface="Arial" charset="0"/>
              </a:rPr>
              <a:t> Bu konuda ehliyetli kişilerce,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tr-TR" sz="2400" dirty="0" smtClean="0">
                <a:latin typeface="Arial" charset="0"/>
              </a:rPr>
              <a:t> Gerekli donanımla (tıbbi araç-gereç) yapılan müdahale,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0" algn="l"/>
              </a:tabLst>
              <a:defRPr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İlk yardım;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tr-TR" sz="2400" dirty="0" smtClean="0">
                <a:latin typeface="Arial" charset="0"/>
              </a:rPr>
              <a:t> İlk yardım eğitimi almış herkes tarafından,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tr-TR" sz="2400" dirty="0" smtClean="0">
                <a:latin typeface="Arial" charset="0"/>
              </a:rPr>
              <a:t> Olay yerinde,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tr-TR" sz="2400" dirty="0" smtClean="0">
                <a:latin typeface="Arial" charset="0"/>
              </a:rPr>
              <a:t> Mevcut malzemeler kullanılarak yapılan, 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tr-TR" sz="2400" dirty="0" smtClean="0">
                <a:latin typeface="Arial" charset="0"/>
              </a:rPr>
              <a:t> Hayat kurtarıcı müdahaledir.</a:t>
            </a:r>
          </a:p>
          <a:p>
            <a:pPr marL="0" indent="0" eaLnBrk="1" hangingPunct="1">
              <a:buFont typeface="Arial" charset="0"/>
              <a:buChar char="•"/>
              <a:tabLst>
                <a:tab pos="0" algn="l"/>
              </a:tabLst>
              <a:defRPr/>
            </a:pPr>
            <a:endParaRPr lang="tr-TR" sz="2400" dirty="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0" algn="l"/>
              </a:tabLst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0" algn="l"/>
              </a:tabLst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7500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0" algn="l"/>
              </a:tabLst>
              <a:defRPr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8229600" cy="9350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BEBEKLERDE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sp>
        <p:nvSpPr>
          <p:cNvPr id="7" name="6 Dikdörtgen"/>
          <p:cNvSpPr/>
          <p:nvPr/>
        </p:nvSpPr>
        <p:spPr>
          <a:xfrm>
            <a:off x="0" y="2636912"/>
            <a:ext cx="127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0" y="4869160"/>
            <a:ext cx="127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06561" name="Picture 1" descr="C:\Users\berivan\Desktop\ilkyardım\bebek bascen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48125"/>
            <a:ext cx="5112568" cy="2809875"/>
          </a:xfrm>
          <a:prstGeom prst="rect">
            <a:avLst/>
          </a:prstGeom>
          <a:noFill/>
        </p:spPr>
      </p:pic>
      <p:pic>
        <p:nvPicPr>
          <p:cNvPr id="706563" name="Picture 3" descr="http://www.annebebek.com.tr/yonetim/templates/images/ckeditor/13380504274fc1077be4f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060848"/>
            <a:ext cx="3168352" cy="1974354"/>
          </a:xfrm>
          <a:prstGeom prst="rect">
            <a:avLst/>
          </a:prstGeom>
          <a:noFill/>
        </p:spPr>
      </p:pic>
      <p:pic>
        <p:nvPicPr>
          <p:cNvPr id="706564" name="Picture 4" descr="C:\Users\berivan\Desktop\ilkyardım\bebek basce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060848"/>
            <a:ext cx="3456384" cy="1968969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1" name="Picture 1" descr="C:\Users\berivan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8022087" cy="523891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8229600" cy="9350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BEBEKLERDE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TEMEL YAŞAM DESTEĞİ</a:t>
            </a:r>
          </a:p>
        </p:txBody>
      </p:sp>
      <p:pic>
        <p:nvPicPr>
          <p:cNvPr id="209922" name="Picture 2" descr="http://t2.gstatic.com/images?q=tbn:ANd9GcQTy44TjGmlbVHbnXiXzk33zPigU1rfy_jIm_Hu5i61HUfiAOZ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6408712" cy="2016224"/>
          </a:xfrm>
          <a:prstGeom prst="rect">
            <a:avLst/>
          </a:prstGeom>
          <a:noFill/>
        </p:spPr>
      </p:pic>
      <p:pic>
        <p:nvPicPr>
          <p:cNvPr id="705537" name="Picture 1" descr="C:\Users\berivan\Desktop\ilkyardım\bebek_c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645024"/>
            <a:ext cx="2311400" cy="3212976"/>
          </a:xfrm>
          <a:prstGeom prst="rect">
            <a:avLst/>
          </a:prstGeom>
          <a:noFill/>
        </p:spPr>
      </p:pic>
      <p:pic>
        <p:nvPicPr>
          <p:cNvPr id="705538" name="Picture 2" descr="C:\Users\berivan\Desktop\ilkyardım\bebektekalpmasaj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293096"/>
            <a:ext cx="4048125" cy="22764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264646" y="714356"/>
            <a:ext cx="887935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İlk yardımcı </a:t>
            </a:r>
            <a:r>
              <a:rPr lang="tr-TR" sz="5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YALNIZSA;</a:t>
            </a:r>
          </a:p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112’yi 5 </a:t>
            </a:r>
            <a:r>
              <a:rPr lang="tr-TR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TUR’dan</a:t>
            </a:r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sonra ARAR.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3 İçerik Yer Tutucusu"/>
          <p:cNvSpPr>
            <a:spLocks noGrp="1"/>
          </p:cNvSpPr>
          <p:nvPr>
            <p:ph idx="1"/>
          </p:nvPr>
        </p:nvSpPr>
        <p:spPr>
          <a:xfrm>
            <a:off x="1115616" y="3284984"/>
            <a:ext cx="7067128" cy="284117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</a:pPr>
            <a:r>
              <a:rPr lang="tr-TR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        </a:t>
            </a:r>
          </a:p>
          <a:p>
            <a:pPr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  <a:cs typeface="Arial" charset="0"/>
              </a:rPr>
              <a:t>        2 KURTARICI NEFESİN ARDINDAN</a:t>
            </a:r>
          </a:p>
          <a:p>
            <a:pPr>
              <a:buFont typeface="Wingdings" pitchFamily="2" charset="2"/>
              <a:buNone/>
            </a:pPr>
            <a:endParaRPr lang="tr-TR" sz="28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  <a:cs typeface="Arial" charset="0"/>
              </a:rPr>
              <a:t> 30 KALP MASAJI+2 NEFES=1 TUR</a:t>
            </a:r>
          </a:p>
          <a:p>
            <a:pPr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  <a:cs typeface="Arial" charset="0"/>
              </a:rPr>
              <a:t> 30 KALP MASAJI+2 NEFES=1 TUR          </a:t>
            </a:r>
          </a:p>
          <a:p>
            <a:pPr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  <a:cs typeface="Arial" charset="0"/>
              </a:rPr>
              <a:t> 30 KALP MASAJI+2 NEFES=1 TUR        = 5 TUR </a:t>
            </a:r>
          </a:p>
          <a:p>
            <a:pPr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  <a:cs typeface="Arial" charset="0"/>
              </a:rPr>
              <a:t> 30 KALP MASAJI+2 NEFES=1 TUR</a:t>
            </a:r>
          </a:p>
          <a:p>
            <a:pPr>
              <a:buFont typeface="Wingdings" pitchFamily="2" charset="2"/>
              <a:buNone/>
            </a:pPr>
            <a:r>
              <a:rPr lang="tr-TR" sz="2800" b="1" dirty="0" smtClean="0">
                <a:latin typeface="Arial" charset="0"/>
                <a:cs typeface="Arial" charset="0"/>
              </a:rPr>
              <a:t> 30 KALP MASAJI+2 NEFES=1 TUR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142984"/>
            <a:ext cx="8229600" cy="1139825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TUR HANGİ DURUMLARDA KULLANILIR?</a:t>
            </a:r>
            <a:endParaRPr lang="tr-TR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2500306"/>
            <a:ext cx="8363272" cy="3630619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1)</a:t>
            </a:r>
            <a:r>
              <a:rPr lang="tr-TR" sz="2400" b="1" dirty="0" smtClean="0">
                <a:latin typeface="Arial" charset="0"/>
                <a:cs typeface="Arial" charset="0"/>
              </a:rPr>
              <a:t> ÇOCUKLARDA VE BEBEKLERDE YALNIZSAK 1-1-2 YE, 5 TUR TEMEL YAŞAM DESTEĞİ YAPTIKTAN SONRA HABER VERİRİZ.</a:t>
            </a:r>
          </a:p>
          <a:p>
            <a:endParaRPr lang="tr-TR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tr-T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2) </a:t>
            </a:r>
            <a:r>
              <a:rPr lang="tr-TR" sz="2400" b="1" dirty="0" smtClean="0">
                <a:latin typeface="Arial" charset="0"/>
                <a:cs typeface="Arial" charset="0"/>
              </a:rPr>
              <a:t>BOĞULMALARDA EĞER YALNIZSAK 1-1-2 YE,</a:t>
            </a:r>
          </a:p>
          <a:p>
            <a:pPr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  <a:cs typeface="Arial" charset="0"/>
              </a:rPr>
              <a:t>    5 TUR TEMEL YAŞAM DESTEĞİNDEN SONRA HABER VERİRİZ.        </a:t>
            </a:r>
            <a:endParaRPr lang="tr-TR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endParaRPr lang="tr-T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857232"/>
            <a:ext cx="6645275" cy="792163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HAVA YOLU TIKANIKLIĞI</a:t>
            </a:r>
          </a:p>
        </p:txBody>
      </p:sp>
      <p:sp>
        <p:nvSpPr>
          <p:cNvPr id="40963" name="5 Metin Yer Tutucusu"/>
          <p:cNvSpPr>
            <a:spLocks noGrp="1"/>
          </p:cNvSpPr>
          <p:nvPr>
            <p:ph type="body" sz="half" idx="1"/>
          </p:nvPr>
        </p:nvSpPr>
        <p:spPr>
          <a:xfrm>
            <a:off x="755650" y="2565400"/>
            <a:ext cx="8064500" cy="42926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400" b="1" i="1" smtClean="0">
                <a:latin typeface="Arial" charset="0"/>
              </a:rPr>
              <a:t>Hava yolu tıkanıklığı</a:t>
            </a:r>
            <a:r>
              <a:rPr lang="tr-TR" sz="2400" b="1" smtClean="0">
                <a:latin typeface="Arial" charset="0"/>
              </a:rPr>
              <a:t>; hava yolunun, solunumu gerçekleştirmek için gerekli havanın geçişine engel olacak şekilde tıkanmasıdır.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400" b="1" smtClean="0">
                <a:latin typeface="Arial" charset="0"/>
              </a:rPr>
              <a:t>Tıkanma </a:t>
            </a:r>
            <a:r>
              <a:rPr lang="tr-TR" sz="2400" b="1" smtClean="0">
                <a:solidFill>
                  <a:srgbClr val="FF0000"/>
                </a:solidFill>
                <a:latin typeface="Arial" charset="0"/>
              </a:rPr>
              <a:t>tam tıkanma </a:t>
            </a:r>
            <a:r>
              <a:rPr lang="tr-TR" sz="2400" b="1" smtClean="0">
                <a:latin typeface="Arial" charset="0"/>
              </a:rPr>
              <a:t>ya da </a:t>
            </a:r>
            <a:r>
              <a:rPr lang="tr-TR" sz="2400" b="1" smtClean="0">
                <a:solidFill>
                  <a:srgbClr val="FF0000"/>
                </a:solidFill>
                <a:latin typeface="Arial" charset="0"/>
              </a:rPr>
              <a:t>kısmi tıkanma </a:t>
            </a:r>
            <a:r>
              <a:rPr lang="tr-TR" sz="2400" b="1" smtClean="0">
                <a:latin typeface="Arial" charset="0"/>
              </a:rPr>
              <a:t>şeklinde olabilir.</a:t>
            </a:r>
          </a:p>
          <a:p>
            <a:endParaRPr lang="tr-TR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714356"/>
            <a:ext cx="7000875" cy="936625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HAVA YOLU TIKANIKLIĞI 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87624" y="1916832"/>
            <a:ext cx="5040560" cy="1584176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9600" b="1" dirty="0" smtClean="0">
              <a:solidFill>
                <a:schemeClr val="tx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9600" b="1" dirty="0" smtClean="0">
                <a:solidFill>
                  <a:srgbClr val="FF0000"/>
                </a:solidFill>
                <a:latin typeface="Arial" charset="0"/>
              </a:rPr>
              <a:t>Kısmi Tıkanma Belirtileri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9600" b="1" dirty="0" smtClean="0">
              <a:solidFill>
                <a:srgbClr val="CC0000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9600" b="1" dirty="0" smtClean="0">
                <a:latin typeface="Arial" charset="0"/>
              </a:rPr>
              <a:t> Öksürebilir</a:t>
            </a: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9600" b="1" dirty="0" smtClean="0">
                <a:latin typeface="Arial" charset="0"/>
              </a:rPr>
              <a:t> Nefes alabilir</a:t>
            </a: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9600" b="1" dirty="0" smtClean="0">
                <a:latin typeface="Arial" charset="0"/>
              </a:rPr>
              <a:t> Konuşabilir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6000" b="1" dirty="0" smtClean="0">
              <a:solidFill>
                <a:schemeClr val="tx2"/>
              </a:solidFill>
              <a:latin typeface="Arial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	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187450" y="4221163"/>
            <a:ext cx="51704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tr-TR" sz="2400" kern="0" dirty="0">
              <a:solidFill>
                <a:schemeClr val="tx2"/>
              </a:solidFill>
              <a:latin typeface="Arial" charset="0"/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tr-TR" sz="2400" kern="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tr-TR" sz="2400" b="1" kern="0" dirty="0">
                <a:solidFill>
                  <a:srgbClr val="FF0000"/>
                </a:solidFill>
                <a:latin typeface="Calibri" pitchFamily="34" charset="0"/>
              </a:rPr>
              <a:t>Kısmi Tıkanmada İlk Yardım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tr-TR" sz="2400" b="1" kern="0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2400" b="1" kern="0" dirty="0">
                <a:solidFill>
                  <a:srgbClr val="FF0000"/>
                </a:solidFill>
                <a:latin typeface="Calibri" pitchFamily="34" charset="0"/>
              </a:rPr>
              <a:t>Asla dokunulmaz!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SzPct val="75000"/>
              <a:buFont typeface="Wingdings" pitchFamily="2" charset="2"/>
              <a:buChar char="Ø"/>
              <a:defRPr/>
            </a:pPr>
            <a:r>
              <a:rPr lang="tr-TR" sz="2400" b="1" kern="0" dirty="0">
                <a:latin typeface="Calibri" pitchFamily="34" charset="0"/>
              </a:rPr>
              <a:t>Kişiye öksürmesi söylenir.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tr-TR" sz="2400" kern="0" dirty="0">
              <a:latin typeface="Arial" charset="0"/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tr-TR" sz="2400" kern="0" dirty="0">
              <a:latin typeface="Arial" charset="0"/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tr-TR" sz="2400" kern="0" dirty="0">
                <a:latin typeface="Arial" charset="0"/>
                <a:cs typeface="+mn-cs"/>
              </a:rPr>
              <a:t>		</a:t>
            </a:r>
          </a:p>
        </p:txBody>
      </p:sp>
      <p:pic>
        <p:nvPicPr>
          <p:cNvPr id="205826" name="Picture 2" descr="http://www.tedavisayfasi.com/wp-content/uploads/2011/09/oksur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4335" y="2492896"/>
            <a:ext cx="3713553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428604"/>
            <a:ext cx="7000875" cy="1008062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SOLUNUM YOLU TIKANIKLIĞI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1520" y="1556792"/>
            <a:ext cx="8713093" cy="530120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r-TR" sz="2400" b="1" dirty="0" smtClean="0">
              <a:solidFill>
                <a:schemeClr val="tx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  Tam Tıkanma Belirtileri;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300" b="1" i="1" dirty="0" smtClean="0">
                <a:latin typeface="Arial" charset="0"/>
              </a:rPr>
              <a:t> </a:t>
            </a:r>
            <a:r>
              <a:rPr lang="tr-TR" sz="2300" b="1" dirty="0" smtClean="0">
                <a:latin typeface="Arial" charset="0"/>
              </a:rPr>
              <a:t>Kişi</a:t>
            </a:r>
            <a:r>
              <a:rPr lang="tr-TR" sz="2300" b="1" i="1" dirty="0" smtClean="0">
                <a:latin typeface="Arial" charset="0"/>
              </a:rPr>
              <a:t> </a:t>
            </a:r>
            <a:r>
              <a:rPr lang="tr-TR" sz="2300" b="1" dirty="0" smtClean="0">
                <a:latin typeface="Arial" charset="0"/>
              </a:rPr>
              <a:t>nefes alamaz,</a:t>
            </a: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300" b="1" dirty="0" smtClean="0">
                <a:latin typeface="Arial" charset="0"/>
              </a:rPr>
              <a:t> Acı çeker, ellerini boynuna </a:t>
            </a: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None/>
              <a:defRPr/>
            </a:pPr>
            <a:r>
              <a:rPr lang="tr-TR" sz="2300" b="1" dirty="0" smtClean="0">
                <a:latin typeface="Arial" charset="0"/>
              </a:rPr>
              <a:t>götürür,</a:t>
            </a: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300" b="1" dirty="0" smtClean="0">
                <a:latin typeface="Arial" charset="0"/>
              </a:rPr>
              <a:t> Konuşamaz,</a:t>
            </a:r>
          </a:p>
          <a:p>
            <a:pPr marL="0" indent="0"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300" b="1" dirty="0" smtClean="0">
                <a:latin typeface="Arial" charset="0"/>
              </a:rPr>
              <a:t> Rengi morarmıştır.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400" b="1" cap="all" dirty="0" smtClean="0">
                <a:solidFill>
                  <a:srgbClr val="CC0000"/>
                </a:solidFill>
                <a:latin typeface="Arial" charset="0"/>
              </a:rPr>
              <a:t>  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Tam Tıkanmada İlk Yardım;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400" b="1" i="1" dirty="0" smtClean="0">
                <a:solidFill>
                  <a:srgbClr val="CC0000"/>
                </a:solidFill>
                <a:latin typeface="Arial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400" b="1" i="1" dirty="0" smtClean="0">
                <a:solidFill>
                  <a:srgbClr val="CC0000"/>
                </a:solidFill>
                <a:latin typeface="Arial" charset="0"/>
              </a:rPr>
              <a:t>“</a:t>
            </a: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HEIMLICH UYGULAMASI (KARINA BASI)</a:t>
            </a:r>
            <a:r>
              <a:rPr lang="tr-TR" sz="2300" b="1" dirty="0" smtClean="0">
                <a:solidFill>
                  <a:srgbClr val="CC0000"/>
                </a:solidFill>
                <a:latin typeface="Arial" charset="0"/>
              </a:rPr>
              <a:t>”</a:t>
            </a:r>
            <a:endParaRPr lang="tr-TR" sz="23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defRPr/>
            </a:pPr>
            <a:endParaRPr lang="tr-TR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400" b="1" dirty="0" smtClean="0">
                <a:latin typeface="Arial" charset="0"/>
              </a:rPr>
              <a:t>		</a:t>
            </a:r>
          </a:p>
        </p:txBody>
      </p:sp>
      <p:pic>
        <p:nvPicPr>
          <p:cNvPr id="700417" name="Picture 1" descr="C:\Users\berivan\Desktop\ilkyardım\tikan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060848"/>
            <a:ext cx="2074863" cy="3096344"/>
          </a:xfrm>
          <a:prstGeom prst="rect">
            <a:avLst/>
          </a:prstGeom>
          <a:noFill/>
        </p:spPr>
      </p:pic>
      <p:pic>
        <p:nvPicPr>
          <p:cNvPr id="700418" name="Picture 2" descr="C:\Users\berivan\Desktop\ilkyardım\tıkan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988840"/>
            <a:ext cx="2076450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642918"/>
            <a:ext cx="7035800" cy="1223963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HEIMLICH UYGULAMASI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( YETİŞKİN – ÇOCUK )</a:t>
            </a:r>
          </a:p>
        </p:txBody>
      </p:sp>
      <p:pic>
        <p:nvPicPr>
          <p:cNvPr id="4" name="Picture 2" descr="http://www.ambuline.net/images/iy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204864"/>
            <a:ext cx="2088232" cy="4248472"/>
          </a:xfrm>
          <a:prstGeom prst="rect">
            <a:avLst/>
          </a:prstGeom>
          <a:noFill/>
        </p:spPr>
      </p:pic>
      <p:pic>
        <p:nvPicPr>
          <p:cNvPr id="695297" name="Picture 1" descr="C:\Users\berivan\Desktop\ilkyardım\cocuklarda hemlı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6872"/>
            <a:ext cx="3888432" cy="4032448"/>
          </a:xfrm>
          <a:prstGeom prst="rect">
            <a:avLst/>
          </a:prstGeom>
          <a:noFill/>
        </p:spPr>
      </p:pic>
      <p:pic>
        <p:nvPicPr>
          <p:cNvPr id="695299" name="Picture 3" descr="https://s-media-cache-ak0.pinimg.com/736x/c5/6c/5e/c56c5ef3a03cc9013c2aaf9becd8460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76872"/>
            <a:ext cx="2160240" cy="417646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Başlık"/>
          <p:cNvSpPr>
            <a:spLocks noGrp="1"/>
          </p:cNvSpPr>
          <p:nvPr>
            <p:ph type="title"/>
          </p:nvPr>
        </p:nvSpPr>
        <p:spPr>
          <a:xfrm>
            <a:off x="785786" y="357166"/>
            <a:ext cx="7715250" cy="1139825"/>
          </a:xfrm>
        </p:spPr>
        <p:txBody>
          <a:bodyPr/>
          <a:lstStyle/>
          <a:p>
            <a:pPr algn="ctr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TEK BAŞINIZA İSENİZ</a:t>
            </a:r>
          </a:p>
        </p:txBody>
      </p:sp>
      <p:pic>
        <p:nvPicPr>
          <p:cNvPr id="201730" name="Picture 2" descr="http://www.poseidonsm.com/images/sekil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0286"/>
            <a:ext cx="5616624" cy="42550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908050"/>
            <a:ext cx="7054850" cy="9064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İLKYARDIMCININ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 ÖZELLİKLERİ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0125" y="2349500"/>
            <a:ext cx="7820025" cy="3722688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İnsan vücudu ile ilgili  temel bilgilere sahip olmalı,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Önce kendi can güvenliğini korumalı,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Sakin, kendine güvenli ve pratik olmalı olmalı,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Eldeki olanakları değerlendirebilmeli, 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Olayı anında ve doğru olarak haber verebilmeli (112’nin aranması),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Çevredeki kişileri organize edebilmeli ve onlardan yararlanabilmeli,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İyi bir iletişim becerisine sahip olmalıdır.</a:t>
            </a: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55000"/>
              </a:lnSpc>
              <a:buFont typeface="Wingdings" pitchFamily="2" charset="2"/>
              <a:buNone/>
            </a:pPr>
            <a:endParaRPr lang="tr-TR" sz="20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571480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HAMİLELERDE HEIMLICH UYGULAMASI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endParaRPr lang="tr-TR" sz="30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54370" name="Picture 2" descr="C:\Users\berivan\Desktop\ilkyardım\hamılelerde tıkan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184576" cy="4994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836712"/>
            <a:ext cx="7510463" cy="9350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BEBEKLERDE TAM TIKANMA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100" b="1" dirty="0" smtClean="0">
                <a:solidFill>
                  <a:srgbClr val="FF0000"/>
                </a:solidFill>
                <a:latin typeface="Arial" charset="0"/>
              </a:rPr>
              <a:t>(sırta 5 bası göğüs kemik ucuna 5 bası)</a:t>
            </a:r>
          </a:p>
        </p:txBody>
      </p:sp>
      <p:pic>
        <p:nvPicPr>
          <p:cNvPr id="7" name="Picture 1" descr="C:\Users\admin\Desktop\resimler\manevra-Heimli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7128792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1571612"/>
            <a:ext cx="8229600" cy="2879725"/>
          </a:xfrm>
        </p:spPr>
        <p:txBody>
          <a:bodyPr/>
          <a:lstStyle/>
          <a:p>
            <a:pPr algn="ctr" eaLnBrk="1" hangingPunct="1"/>
            <a:r>
              <a:rPr lang="tr-TR" sz="48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BOĞULMALARDA           İLKYARDIM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00108"/>
            <a:ext cx="8229600" cy="9286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BOĞULMA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endParaRPr lang="tr-TR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48" y="1500174"/>
            <a:ext cx="7848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    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tr-TR" sz="2400" b="1" i="1" dirty="0" smtClean="0">
                <a:solidFill>
                  <a:srgbClr val="000000"/>
                </a:solidFill>
                <a:latin typeface="Arial" charset="0"/>
              </a:rPr>
              <a:t>Boğulma;</a:t>
            </a: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 vücuttaki dokulara yeterli oksijen gitmemesi sonucu dokularda bozulma meydana gelmesidir.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	</a:t>
            </a:r>
            <a:endParaRPr lang="tr-TR" sz="24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89153" name="Picture 1" descr="C:\Users\berivan\Desktop\ilkyardım\bogul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429000"/>
            <a:ext cx="6120680" cy="2800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642938"/>
            <a:ext cx="8229600" cy="769937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BOĞULMA </a:t>
            </a:r>
            <a:r>
              <a:rPr lang="tr-TR" sz="3200" b="1" cap="all" dirty="0" smtClean="0">
                <a:solidFill>
                  <a:srgbClr val="FF0000"/>
                </a:solidFill>
                <a:latin typeface="Arial" charset="0"/>
              </a:rPr>
              <a:t>NEDENLERİ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55650" y="2205038"/>
            <a:ext cx="8158163" cy="44592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Bayılma ve bilinç kaybı sonucu dilin geriye kayması,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Nefes borusuna sıvı dolması,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Nefes borusuna yabancı cisim kaçması,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Asılma,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Akciğerlerin zedelenmesi, 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Gazla zehirlenme,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Suda boğulma (*).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 descr="http://www.supermeydan.net/attachments/forum234/3265d1339707524t-bogulm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625752"/>
            <a:ext cx="2976331" cy="22322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1071546"/>
            <a:ext cx="7756525" cy="8651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BOĞULMA BELİRTİLERİ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endParaRPr lang="tr-TR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4348" y="1643050"/>
            <a:ext cx="8013700" cy="48910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B40C38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Nefes almada güçlük,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Gürültülü, hızlı ve derin solunum,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Ağızda balgam toplanması ve köpüklenme,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Yüzde, dudaklarda ve tırnaklarda morarma,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Genel sıkıntı hali, cevaplarda isabetsizlik ve kararsızlık,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Bayılma.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500042"/>
            <a:ext cx="7685088" cy="1081088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SUDA BOĞULMA </a:t>
            </a:r>
            <a:endParaRPr lang="tr-TR" sz="3200" b="1" cap="all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552" y="1700808"/>
            <a:ext cx="8280400" cy="3883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Suda boğulmalarda, boğulma sırasında nefes borusu girişinin kasılmasına bağlı olarak akciğerlere çok az miktarda su girer. 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Suda boğulanlarda özellikle soğuk havalarda 20–30 dakika geçse bile yapay solunum ve kalp mesajına başlanmalıdır.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3789040"/>
            <a:ext cx="3635896" cy="2792238"/>
          </a:xfrm>
          <a:prstGeom prst="rect">
            <a:avLst/>
          </a:prstGeom>
          <a:noFill/>
        </p:spPr>
      </p:pic>
      <p:pic>
        <p:nvPicPr>
          <p:cNvPr id="6" name="Picture 4" descr="vazgec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568" y="3933056"/>
            <a:ext cx="3947592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"/>
            <a:ext cx="8691885" cy="1052736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BOĞULMALARDA İLKYARDIM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" y="1412777"/>
            <a:ext cx="4427984" cy="526107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Boğulma nedeni ortadan kaldırılır,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Bilinç kontrolü yapılır,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Hasta/yaralının yaşam bulguları değerlendirilir,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Solunum yoksa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Temel Yaşam Desteği </a:t>
            </a: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uygulanır,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Derhal 112 aranarak tıbbi yardım istenir,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None/>
            </a:pPr>
            <a:endParaRPr lang="tr-TR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tr-TR" sz="2400" b="1" dirty="0" smtClean="0">
                <a:solidFill>
                  <a:srgbClr val="000000"/>
                </a:solidFill>
                <a:latin typeface="Arial" charset="0"/>
              </a:rPr>
              <a:t>Hasta/yaralının yaşam bulguları izlenir.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</a:pPr>
            <a:endParaRPr lang="tr-TR" sz="24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S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052736"/>
            <a:ext cx="24837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Su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49080"/>
            <a:ext cx="3824287" cy="244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20F1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24744"/>
            <a:ext cx="289085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000240"/>
            <a:ext cx="8229600" cy="14398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6600" b="1" dirty="0" smtClean="0">
                <a:solidFill>
                  <a:srgbClr val="CC0000"/>
                </a:solidFill>
                <a:latin typeface="Arial" charset="0"/>
              </a:rPr>
              <a:t>	</a:t>
            </a: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KANAMALARDA </a:t>
            </a:r>
            <a:br>
              <a:rPr lang="tr-TR" sz="54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5400" b="1" dirty="0" smtClean="0">
                <a:solidFill>
                  <a:srgbClr val="FF0000"/>
                </a:solidFill>
                <a:latin typeface="Arial" charset="0"/>
              </a:rPr>
              <a:t>     İLKYARDIM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KANAMA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714488"/>
            <a:ext cx="8243887" cy="4530725"/>
          </a:xfrm>
          <a:noFill/>
        </p:spPr>
        <p:txBody>
          <a:bodyPr/>
          <a:lstStyle/>
          <a:p>
            <a:pPr marL="0" indent="0"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g"/>
            </a:pPr>
            <a:endParaRPr lang="tr-TR" sz="2400" b="1" smtClean="0">
              <a:latin typeface="Arial" charset="0"/>
            </a:endParaRPr>
          </a:p>
          <a:p>
            <a:pPr marL="0" indent="0" eaLnBrk="1" hangingPunct="1"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i="1" smtClean="0">
                <a:latin typeface="Arial" charset="0"/>
              </a:rPr>
              <a:t>Kanama</a:t>
            </a:r>
            <a:r>
              <a:rPr lang="tr-TR" sz="2400" b="1" smtClean="0">
                <a:latin typeface="Arial" charset="0"/>
              </a:rPr>
              <a:t>; damar bütünlüğünün bozulması sonucu kanın damar dışına (vücut içine veya dışına doğru) boşalmasıdır.</a:t>
            </a:r>
          </a:p>
          <a:p>
            <a:pPr marL="0" indent="0" eaLnBrk="1" hangingPunct="1">
              <a:lnSpc>
                <a:spcPct val="190000"/>
              </a:lnSpc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</p:txBody>
      </p:sp>
      <p:pic>
        <p:nvPicPr>
          <p:cNvPr id="184324" name="Picture 7" descr="pihti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4149080"/>
            <a:ext cx="2304256" cy="230425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25" name="Picture 9" descr="piht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221089"/>
            <a:ext cx="237626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26" name="Picture 10" descr="piht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21089"/>
            <a:ext cx="273630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981075"/>
            <a:ext cx="6080125" cy="6572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İLKYARDIMIN </a:t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ÖNCELİKLİ  AMAÇLARI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773238"/>
            <a:ext cx="8424862" cy="4608512"/>
          </a:xfrm>
        </p:spPr>
        <p:txBody>
          <a:bodyPr/>
          <a:lstStyle/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dirty="0" smtClean="0">
              <a:latin typeface="Arial" charset="0"/>
            </a:endParaRP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tr-TR" sz="2400" dirty="0" smtClean="0"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Hayati tehlikenin ortadan kaldırılması,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None/>
            </a:pPr>
            <a:endParaRPr lang="tr-TR" sz="2400" dirty="0" smtClean="0">
              <a:latin typeface="Arial" charset="0"/>
            </a:endParaRP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tr-TR" sz="2400" b="1" dirty="0" smtClean="0">
                <a:latin typeface="Arial" charset="0"/>
              </a:rPr>
              <a:t>Yaşam fonksiyonlarının sürdürülmesinin  sağlanması,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</a:pPr>
            <a:endParaRPr lang="tr-TR" sz="2400" b="1" dirty="0" smtClean="0">
              <a:latin typeface="Arial" charset="0"/>
            </a:endParaRP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tr-TR" sz="2400" b="1" dirty="0" smtClean="0">
                <a:latin typeface="Arial" charset="0"/>
              </a:rPr>
              <a:t> Hasta/yaralının durumunun kötüleşmesini önlenmesi,</a:t>
            </a: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</a:pPr>
            <a:endParaRPr lang="tr-TR" sz="2400" b="1" dirty="0" smtClean="0">
              <a:latin typeface="Arial" charset="0"/>
            </a:endParaRPr>
          </a:p>
          <a:p>
            <a:pPr marL="88900" indent="0" eaLnBrk="1" hangingPunct="1">
              <a:lnSpc>
                <a:spcPct val="115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tr-TR" sz="2400" b="1" dirty="0" smtClean="0">
                <a:latin typeface="Arial" charset="0"/>
              </a:rPr>
              <a:t> İyileşmenin kolaylaştırılması.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916113"/>
            <a:ext cx="8229600" cy="3960812"/>
          </a:xfrm>
        </p:spPr>
        <p:txBody>
          <a:bodyPr/>
          <a:lstStyle/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smtClean="0">
              <a:latin typeface="Arial" charset="0"/>
            </a:endParaRP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Kanamanın hızı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Vücutta kanın aktığı bölge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Kanamayla kaybedilen kan miktarı</a:t>
            </a:r>
          </a:p>
          <a:p>
            <a:pPr eaLnBrk="1" hangingPunct="1">
              <a:lnSpc>
                <a:spcPct val="19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smtClean="0">
                <a:latin typeface="Arial" charset="0"/>
              </a:rPr>
              <a:t>Kişinin fiziksel durumu ve yaşı</a:t>
            </a:r>
          </a:p>
          <a:p>
            <a:pPr eaLnBrk="1" hangingPunct="1"/>
            <a:endParaRPr lang="tr-TR" sz="2400" smtClean="0">
              <a:latin typeface="Arial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928662" y="1000108"/>
            <a:ext cx="731043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kern="0" cap="all" dirty="0" err="1">
                <a:solidFill>
                  <a:srgbClr val="FF0000"/>
                </a:solidFill>
                <a:latin typeface="Arial" charset="0"/>
                <a:cs typeface="Arial"/>
              </a:rPr>
              <a:t>KanamanIn</a:t>
            </a:r>
            <a:r>
              <a:rPr lang="tr-TR" sz="3000" b="1" kern="0" cap="all" dirty="0">
                <a:solidFill>
                  <a:srgbClr val="FF0000"/>
                </a:solidFill>
                <a:latin typeface="Arial" charset="0"/>
                <a:cs typeface="Arial"/>
              </a:rPr>
              <a:t> </a:t>
            </a:r>
            <a:r>
              <a:rPr lang="tr-TR" sz="3000" b="1" kern="0" cap="all" dirty="0" err="1">
                <a:solidFill>
                  <a:srgbClr val="FF0000"/>
                </a:solidFill>
                <a:latin typeface="Arial" charset="0"/>
                <a:cs typeface="Arial"/>
              </a:rPr>
              <a:t>cİddİyetİnİ</a:t>
            </a:r>
            <a:r>
              <a:rPr lang="tr-TR" sz="3000" b="1" kern="0" cap="all" dirty="0">
                <a:solidFill>
                  <a:srgbClr val="FF0000"/>
                </a:solidFill>
                <a:latin typeface="Arial" charset="0"/>
                <a:cs typeface="Arial"/>
              </a:rPr>
              <a:t> </a:t>
            </a:r>
            <a:r>
              <a:rPr lang="tr-TR" sz="3000" b="1" kern="0" cap="all" dirty="0" err="1">
                <a:solidFill>
                  <a:srgbClr val="FF0000"/>
                </a:solidFill>
                <a:latin typeface="Arial" charset="0"/>
                <a:cs typeface="Arial"/>
              </a:rPr>
              <a:t>belİrleyen</a:t>
            </a:r>
            <a:r>
              <a:rPr lang="tr-TR" sz="3000" b="1" kern="0" cap="all" dirty="0">
                <a:solidFill>
                  <a:srgbClr val="FF0000"/>
                </a:solidFill>
                <a:latin typeface="Arial" charset="0"/>
                <a:cs typeface="Arial"/>
              </a:rPr>
              <a:t> durumlar</a:t>
            </a:r>
            <a:endParaRPr lang="tr-TR" sz="3000" b="1" cap="al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28688" y="2205038"/>
            <a:ext cx="8072437" cy="4325937"/>
          </a:xfrm>
        </p:spPr>
        <p:txBody>
          <a:bodyPr/>
          <a:lstStyle/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tr-TR" sz="2300" b="1" u="sng" dirty="0" smtClean="0">
                <a:solidFill>
                  <a:srgbClr val="FF0000"/>
                </a:solidFill>
                <a:latin typeface="Arial" charset="0"/>
              </a:rPr>
              <a:t>A. Vücutta Kanın Aktığı Bölgeye Göre Kanamalar :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1. Dış kanamalar: </a:t>
            </a:r>
            <a:r>
              <a:rPr lang="tr-TR" sz="2300" b="1" dirty="0" smtClean="0">
                <a:latin typeface="Arial" charset="0"/>
              </a:rPr>
              <a:t>Kanın vücut dışına doğru akmasıdır.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85000"/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2. İç kanamalar: </a:t>
            </a:r>
            <a:r>
              <a:rPr lang="tr-TR" sz="2300" b="1" dirty="0" smtClean="0">
                <a:latin typeface="Arial" charset="0"/>
              </a:rPr>
              <a:t>Kanın</a:t>
            </a:r>
            <a:r>
              <a:rPr lang="tr-TR" sz="23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tr-TR" sz="2300" b="1" dirty="0" smtClean="0">
                <a:latin typeface="Arial" charset="0"/>
              </a:rPr>
              <a:t>vücut içine akmasıdır.</a:t>
            </a:r>
            <a:endParaRPr lang="tr-TR" sz="23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85000"/>
              <a:buFont typeface="Wingdings" pitchFamily="2" charset="2"/>
              <a:buNone/>
            </a:pPr>
            <a:r>
              <a:rPr lang="tr-TR" sz="2300" b="1" dirty="0" smtClean="0">
                <a:solidFill>
                  <a:srgbClr val="FF0000"/>
                </a:solidFill>
                <a:latin typeface="Arial" charset="0"/>
              </a:rPr>
              <a:t>3. Doğal deliklerden olan kanamalar: </a:t>
            </a:r>
            <a:r>
              <a:rPr lang="tr-TR" sz="2300" b="1" dirty="0" smtClean="0">
                <a:latin typeface="Arial" charset="0"/>
              </a:rPr>
              <a:t>Kulak, burun, ağız, anüs(makat) ve üreme organlarından olan kanamalardır.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200000"/>
              </a:lnSpc>
            </a:pPr>
            <a:endParaRPr lang="tr-TR" sz="2400" b="1" dirty="0" smtClean="0">
              <a:latin typeface="Arial" charset="0"/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2555875" y="836613"/>
            <a:ext cx="3995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000" dirty="0">
                <a:solidFill>
                  <a:srgbClr val="FF0000"/>
                </a:solidFill>
                <a:latin typeface="Arial" charset="0"/>
              </a:rPr>
              <a:t>KANAMA ÇEŞİTLERİ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elift\Desktop\Res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10445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2 Metin kutusu"/>
          <p:cNvSpPr txBox="1">
            <a:spLocks noChangeArrowheads="1"/>
          </p:cNvSpPr>
          <p:nvPr/>
        </p:nvSpPr>
        <p:spPr bwMode="auto">
          <a:xfrm>
            <a:off x="179512" y="1988840"/>
            <a:ext cx="230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800" b="0" dirty="0">
                <a:latin typeface="Times New Roman" pitchFamily="18" charset="0"/>
                <a:cs typeface="Times New Roman" pitchFamily="18" charset="0"/>
              </a:rPr>
              <a:t>Atardamar Kanaması </a:t>
            </a:r>
          </a:p>
        </p:txBody>
      </p:sp>
      <p:sp>
        <p:nvSpPr>
          <p:cNvPr id="9220" name="3 Metin kutusu"/>
          <p:cNvSpPr txBox="1">
            <a:spLocks noChangeArrowheads="1"/>
          </p:cNvSpPr>
          <p:nvPr/>
        </p:nvSpPr>
        <p:spPr bwMode="auto">
          <a:xfrm>
            <a:off x="971600" y="5301208"/>
            <a:ext cx="2592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800" b="0" dirty="0">
                <a:latin typeface="Times New Roman" pitchFamily="18" charset="0"/>
                <a:cs typeface="Times New Roman" pitchFamily="18" charset="0"/>
              </a:rPr>
              <a:t>Toplardamar Kanaması </a:t>
            </a:r>
          </a:p>
        </p:txBody>
      </p:sp>
      <p:sp>
        <p:nvSpPr>
          <p:cNvPr id="9221" name="4 Metin kutusu"/>
          <p:cNvSpPr txBox="1">
            <a:spLocks noChangeArrowheads="1"/>
          </p:cNvSpPr>
          <p:nvPr/>
        </p:nvSpPr>
        <p:spPr bwMode="auto">
          <a:xfrm>
            <a:off x="2051720" y="2636912"/>
            <a:ext cx="2303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800" b="0" dirty="0">
                <a:latin typeface="Times New Roman" pitchFamily="18" charset="0"/>
                <a:cs typeface="Times New Roman" pitchFamily="18" charset="0"/>
              </a:rPr>
              <a:t>Kılcaldamar Kanaması </a:t>
            </a:r>
          </a:p>
        </p:txBody>
      </p:sp>
      <p:pic>
        <p:nvPicPr>
          <p:cNvPr id="180226" name="Picture 2" descr="http://www.osmangazi.bel.tr/UserFiles/Image/kanam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464496" cy="52565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571480"/>
            <a:ext cx="7019925" cy="792162"/>
          </a:xfrm>
        </p:spPr>
        <p:txBody>
          <a:bodyPr/>
          <a:lstStyle/>
          <a:p>
            <a:pPr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DIŞ KANAMALARDA İLKYARDIM</a:t>
            </a:r>
          </a:p>
        </p:txBody>
      </p:sp>
      <p:pic>
        <p:nvPicPr>
          <p:cNvPr id="177154" name="Picture 2" descr="http://web.ogm.gov.tr/birimler/bolgemudurlukleri/bolu/HaberResimleri/haber2010/carsamba_konferanslari/10.03.2010/ilkyardim_ucuncubolum_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7704856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357166"/>
            <a:ext cx="7092950" cy="936625"/>
          </a:xfrm>
        </p:spPr>
        <p:txBody>
          <a:bodyPr/>
          <a:lstStyle/>
          <a:p>
            <a:pPr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DIŞ KANAMALARDA İLKYARDIM</a:t>
            </a:r>
          </a:p>
        </p:txBody>
      </p:sp>
      <p:pic>
        <p:nvPicPr>
          <p:cNvPr id="175106" name="Picture 2" descr="http://www.ehliyetokulu.com/dersnotlariy/ilkyardim/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714752"/>
            <a:ext cx="6768752" cy="2880320"/>
          </a:xfrm>
          <a:prstGeom prst="rect">
            <a:avLst/>
          </a:prstGeom>
          <a:noFill/>
        </p:spPr>
      </p:pic>
      <p:pic>
        <p:nvPicPr>
          <p:cNvPr id="672770" name="Picture 2" descr="http://www.ilkyardimmalzemeleri.com/images/kanamalarda-ilk-yardim-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428736"/>
            <a:ext cx="4286250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14480" y="357166"/>
            <a:ext cx="6302375" cy="906462"/>
          </a:xfrm>
        </p:spPr>
        <p:txBody>
          <a:bodyPr/>
          <a:lstStyle/>
          <a:p>
            <a:pPr algn="ctr" eaLnBrk="1" hangingPunct="1"/>
            <a:r>
              <a:rPr lang="tr-TR" altLang="tr-TR" sz="2800" b="1" dirty="0" smtClean="0">
                <a:solidFill>
                  <a:srgbClr val="FF0000"/>
                </a:solidFill>
                <a:latin typeface="Arial" charset="0"/>
              </a:rPr>
              <a:t>VÜCUTTAKİ  BASKI NOKTALARI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03848" y="1340768"/>
          <a:ext cx="2232248" cy="551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36" name="CorelDRAW" r:id="rId3" imgW="2257425" imgH="4438650" progId="">
                  <p:embed/>
                </p:oleObj>
              </mc:Choice>
              <mc:Fallback>
                <p:oleObj name="CorelDRAW" r:id="rId3" imgW="2257425" imgH="443865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1340768"/>
                        <a:ext cx="2232248" cy="5517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2s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20700000">
            <a:off x="4114800" y="2543175"/>
            <a:ext cx="384175" cy="377825"/>
          </a:xfrm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04025" y="1557338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altLang="tr-TR" sz="3200" b="0">
              <a:latin typeface="Bookman Old Style" pitchFamily="18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85813" y="2500313"/>
            <a:ext cx="3203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b="1" dirty="0"/>
              <a:t>Koltuk altı  </a:t>
            </a:r>
          </a:p>
        </p:txBody>
      </p:sp>
      <p:sp>
        <p:nvSpPr>
          <p:cNvPr id="3080" name="Line 11"/>
          <p:cNvSpPr>
            <a:spLocks noChangeShapeType="1"/>
          </p:cNvSpPr>
          <p:nvPr/>
        </p:nvSpPr>
        <p:spPr bwMode="auto">
          <a:xfrm flipH="1" flipV="1">
            <a:off x="2267744" y="2780928"/>
            <a:ext cx="1500188" cy="46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082" name="Text Box 14"/>
          <p:cNvSpPr txBox="1">
            <a:spLocks noChangeArrowheads="1"/>
          </p:cNvSpPr>
          <p:nvPr/>
        </p:nvSpPr>
        <p:spPr bwMode="auto">
          <a:xfrm>
            <a:off x="5562600" y="44196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000" b="1" dirty="0"/>
              <a:t>bacağın iç kısmı</a:t>
            </a:r>
          </a:p>
        </p:txBody>
      </p:sp>
      <p:sp>
        <p:nvSpPr>
          <p:cNvPr id="3083" name="Line 15"/>
          <p:cNvSpPr>
            <a:spLocks noChangeShapeType="1"/>
          </p:cNvSpPr>
          <p:nvPr/>
        </p:nvSpPr>
        <p:spPr bwMode="auto">
          <a:xfrm>
            <a:off x="4500563" y="4286250"/>
            <a:ext cx="1143000" cy="357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084" name="Line 16"/>
          <p:cNvSpPr>
            <a:spLocks noChangeShapeType="1"/>
          </p:cNvSpPr>
          <p:nvPr/>
        </p:nvSpPr>
        <p:spPr bwMode="auto">
          <a:xfrm flipH="1" flipV="1">
            <a:off x="2699792" y="1988840"/>
            <a:ext cx="1368425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467544" y="1772816"/>
            <a:ext cx="2560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b="1" dirty="0"/>
              <a:t>köprücük kemiği üzeri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214938" y="2714625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sz="2000" b="1" dirty="0"/>
              <a:t>Üst kol</a:t>
            </a:r>
          </a:p>
        </p:txBody>
      </p:sp>
      <p:sp>
        <p:nvSpPr>
          <p:cNvPr id="3087" name="Text Box 14"/>
          <p:cNvSpPr txBox="1">
            <a:spLocks noChangeArrowheads="1"/>
          </p:cNvSpPr>
          <p:nvPr/>
        </p:nvSpPr>
        <p:spPr bwMode="auto">
          <a:xfrm>
            <a:off x="1187624" y="4581128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altLang="tr-TR" b="1" dirty="0"/>
              <a:t>kasık bölgesi</a:t>
            </a:r>
          </a:p>
        </p:txBody>
      </p:sp>
      <p:sp>
        <p:nvSpPr>
          <p:cNvPr id="3088" name="Line 13"/>
          <p:cNvSpPr>
            <a:spLocks noChangeShapeType="1"/>
          </p:cNvSpPr>
          <p:nvPr/>
        </p:nvSpPr>
        <p:spPr bwMode="auto">
          <a:xfrm flipH="1">
            <a:off x="2483768" y="4077072"/>
            <a:ext cx="1571625" cy="642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089" name="Line 13"/>
          <p:cNvSpPr>
            <a:spLocks noChangeShapeType="1"/>
          </p:cNvSpPr>
          <p:nvPr/>
        </p:nvSpPr>
        <p:spPr bwMode="auto">
          <a:xfrm flipH="1">
            <a:off x="4857750" y="2928938"/>
            <a:ext cx="357188" cy="285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aglikevim.com/wp-content/uploads/2008/09/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785794"/>
            <a:ext cx="5329808" cy="566536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785794"/>
            <a:ext cx="7272338" cy="1008062"/>
          </a:xfrm>
        </p:spPr>
        <p:txBody>
          <a:bodyPr/>
          <a:lstStyle/>
          <a:p>
            <a:pPr algn="ctr" eaLnBrk="1" hangingPunct="1"/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TURNİKE /BOĞUCU SARGI </a:t>
            </a:r>
            <a:br>
              <a:rPr lang="tr-TR" sz="28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2800" b="1" dirty="0" smtClean="0">
                <a:solidFill>
                  <a:srgbClr val="FF0000"/>
                </a:solidFill>
                <a:latin typeface="Arial" charset="0"/>
              </a:rPr>
              <a:t>UYGULAMASI GEREKTİREN DURUMLAR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916113"/>
            <a:ext cx="7848600" cy="4675187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  <a:defRPr/>
            </a:pPr>
            <a:endParaRPr lang="tr-TR" sz="2400" b="1" dirty="0" smtClean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Uzuv kopmuşsa,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Tüm kanama durdurma uygulamaları yetersiz kalıyorsa,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Hasta/yaralının uzun mesafede taşınması gerekiyorsa,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lang="tr-TR" sz="2400" b="1" dirty="0" smtClean="0">
                <a:latin typeface="Arial" charset="0"/>
              </a:rPr>
              <a:t>Çok sayıda hasta/yaralının bulunduğu ortamda tek ilk yardımcı varsa, 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tr-TR" sz="2400" b="1" dirty="0" smtClean="0">
                <a:latin typeface="Arial" charset="0"/>
              </a:rPr>
              <a:t>                                                   </a:t>
            </a:r>
            <a:r>
              <a:rPr lang="tr-TR" sz="2400" b="1" cap="all" dirty="0" smtClean="0">
                <a:solidFill>
                  <a:srgbClr val="FF0000"/>
                </a:solidFill>
                <a:latin typeface="Arial" charset="0"/>
              </a:rPr>
              <a:t>turnike </a:t>
            </a:r>
            <a:r>
              <a:rPr lang="tr-TR" sz="2400" b="1" cap="all" dirty="0" err="1" smtClean="0">
                <a:solidFill>
                  <a:srgbClr val="FF0000"/>
                </a:solidFill>
                <a:latin typeface="Arial" charset="0"/>
              </a:rPr>
              <a:t>uygulanIr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642918"/>
            <a:ext cx="7437438" cy="865188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TURNİKE UYGULAMASI</a:t>
            </a:r>
          </a:p>
        </p:txBody>
      </p:sp>
      <p:pic>
        <p:nvPicPr>
          <p:cNvPr id="4" name="Picture 2" descr="http://www.sagliksiteniz.com/i/turnike-nasil-yapil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9448"/>
            <a:ext cx="6912768" cy="4968552"/>
          </a:xfrm>
          <a:prstGeom prst="rect">
            <a:avLst/>
          </a:prstGeom>
          <a:noFill/>
        </p:spPr>
      </p:pic>
      <p:pic>
        <p:nvPicPr>
          <p:cNvPr id="5" name="Text Placeholder 4" descr=" _0001 (7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73238"/>
            <a:ext cx="9144000" cy="5084762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3 Resim" descr="compoundfractur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1857375"/>
            <a:ext cx="235743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5 Resim" descr="compoundfractu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714875"/>
            <a:ext cx="272097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4 Resim" descr="compoundfractur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2071688"/>
            <a:ext cx="2247081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2 Resim" descr="compoundfractur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2071688"/>
            <a:ext cx="2786063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18 Resim" descr="compoundfractur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88" y="4214813"/>
            <a:ext cx="24288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214422"/>
            <a:ext cx="8077200" cy="963613"/>
          </a:xfrm>
        </p:spPr>
        <p:txBody>
          <a:bodyPr>
            <a:noAutofit/>
          </a:bodyPr>
          <a:lstStyle/>
          <a:p>
            <a:pPr algn="ctr" eaLnBrk="1" hangingPunct="1"/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İLKYARDIM </a:t>
            </a:r>
            <a:br>
              <a:rPr lang="tr-TR" sz="44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4400" b="1" dirty="0" smtClean="0">
                <a:solidFill>
                  <a:srgbClr val="FF0000"/>
                </a:solidFill>
                <a:latin typeface="Arial" charset="0"/>
              </a:rPr>
              <a:t>TEMEL UYGULAMALARI</a:t>
            </a:r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571750"/>
            <a:ext cx="8075612" cy="4286250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6000" b="1" dirty="0" smtClean="0">
                <a:latin typeface="Arial" charset="0"/>
              </a:rPr>
              <a:t>K-?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6000" b="1" dirty="0" smtClean="0">
                <a:latin typeface="Arial" charset="0"/>
              </a:rPr>
              <a:t>B-?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tr-TR" sz="6000" b="1" dirty="0" smtClean="0">
                <a:latin typeface="Arial" charset="0"/>
              </a:rPr>
              <a:t>K-?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71472" y="785794"/>
          <a:ext cx="842493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6" name="Bit Eşlem Resmi" r:id="rId3" imgW="2971429" imgH="2172003" progId="PBrush">
                  <p:embed/>
                </p:oleObj>
              </mc:Choice>
              <mc:Fallback>
                <p:oleObj name="Bit Eşlem Resmi" r:id="rId3" imgW="2971429" imgH="2172003" progId="PBrush">
                  <p:embed/>
                  <p:pic>
                    <p:nvPicPr>
                      <p:cNvPr id="0" name="Picture 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785794"/>
                        <a:ext cx="8424936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2500313" y="1071563"/>
            <a:ext cx="523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3200" dirty="0">
                <a:solidFill>
                  <a:srgbClr val="FF0000"/>
                </a:solidFill>
                <a:latin typeface="Arial" charset="0"/>
              </a:rPr>
              <a:t>KOPAN UZVUN SEVKİ</a:t>
            </a:r>
          </a:p>
        </p:txBody>
      </p:sp>
      <p:pic>
        <p:nvPicPr>
          <p:cNvPr id="25605" name="27 Resim" descr="ampuga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48880"/>
            <a:ext cx="31115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4" name="Picture 2" descr="http://www.yukselugurluoglu.com/FileUpload/op30932/Resim/organ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4814525" cy="314096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571480"/>
            <a:ext cx="7667625" cy="863600"/>
          </a:xfrm>
        </p:spPr>
        <p:txBody>
          <a:bodyPr/>
          <a:lstStyle/>
          <a:p>
            <a:pPr algn="ctr" eaLnBrk="1" hangingPunct="1"/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İÇ KANAMALARDA İLKYARDIM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3" y="2132856"/>
            <a:ext cx="5976664" cy="439174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Hasta/yaralının bilinci ve ABC si değerlendirilir,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Tıbbi yardım istenir (112), 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Üzeri örtülerek ayakları 30 cm 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None/>
            </a:pPr>
            <a:r>
              <a:rPr lang="tr-TR" sz="2400" b="1" dirty="0" smtClean="0">
                <a:latin typeface="Arial" charset="0"/>
              </a:rPr>
              <a:t>yukarı kaldırılır,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Asla yiyecek ve içecek verilmez,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Hareket ettirilmez (özellikle kırık varsa),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Yaşamsal bulguları incelenir,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400" b="1" dirty="0" smtClean="0">
                <a:latin typeface="Arial" charset="0"/>
              </a:rPr>
              <a:t>Sağlık kuruluşuna sevki sağlanır.</a:t>
            </a:r>
          </a:p>
          <a:p>
            <a:pPr eaLnBrk="1" hangingPunct="1">
              <a:lnSpc>
                <a:spcPct val="110000"/>
              </a:lnSpc>
              <a:buClr>
                <a:srgbClr val="CC0000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173058" name="Picture 2" descr="http://www.saglikevim.com/wp-content/uploads/2008/09/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368" y="2204864"/>
            <a:ext cx="3350096" cy="434149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ChangeArrowheads="1"/>
          </p:cNvSpPr>
          <p:nvPr/>
        </p:nvSpPr>
        <p:spPr bwMode="auto">
          <a:xfrm>
            <a:off x="2195736" y="1124744"/>
            <a:ext cx="4675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000" dirty="0">
                <a:solidFill>
                  <a:srgbClr val="FF0000"/>
                </a:solidFill>
                <a:latin typeface="Arial" charset="0"/>
              </a:rPr>
              <a:t>BURUN KANAMASINDA </a:t>
            </a:r>
          </a:p>
          <a:p>
            <a:pPr algn="ctr"/>
            <a:r>
              <a:rPr lang="tr-TR" sz="3000" dirty="0" smtClean="0">
                <a:solidFill>
                  <a:srgbClr val="FF0000"/>
                </a:solidFill>
                <a:latin typeface="Arial" charset="0"/>
              </a:rPr>
              <a:t>İLKYARDIM</a:t>
            </a:r>
            <a:endParaRPr lang="tr-TR" sz="3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16066" name="Picture 2" descr="http://2.bp.blogspot.com/-C5G32arJ3nc/UoSx0h-SrbI/AAAAAAAAAhg/P6HcenmASrQ/s1600/burun-kanama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348880"/>
            <a:ext cx="6336704" cy="350247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6746875" cy="147478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DOĞAL DELİKLERDEN OLAN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KANAMALAR</a:t>
            </a:r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FF0000"/>
                </a:solidFill>
                <a:latin typeface="Arial" charset="0"/>
              </a:rPr>
            </a:br>
            <a:endParaRPr lang="tr-TR" sz="3200" b="1" dirty="0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285728"/>
            <a:ext cx="6746875" cy="147478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DOĞAL DELİKLERDEN OLAN </a:t>
            </a:r>
            <a:br>
              <a:rPr lang="tr-TR" sz="30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tr-TR" sz="3000" b="1" dirty="0" smtClean="0">
                <a:solidFill>
                  <a:srgbClr val="FF0000"/>
                </a:solidFill>
                <a:latin typeface="Arial" charset="0"/>
              </a:rPr>
              <a:t>KANAMALAR</a:t>
            </a:r>
            <a:r>
              <a:rPr lang="tr-TR" sz="3200" b="1" dirty="0" smtClean="0">
                <a:solidFill>
                  <a:srgbClr val="CC0000"/>
                </a:solidFill>
                <a:latin typeface="Arial" charset="0"/>
              </a:rPr>
              <a:t/>
            </a:r>
            <a:br>
              <a:rPr lang="tr-TR" sz="3200" b="1" dirty="0" smtClean="0">
                <a:solidFill>
                  <a:srgbClr val="CC0000"/>
                </a:solidFill>
                <a:latin typeface="Arial" charset="0"/>
              </a:rPr>
            </a:br>
            <a:endParaRPr lang="tr-TR" sz="3200" b="1" dirty="0" smtClean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752"/>
            <a:ext cx="7633220" cy="547260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                    KULAK KANAMASI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215042" name="Picture 2" descr="http://kardelenmtsk.com/icerik/uploads/2013/07/kanama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80928"/>
            <a:ext cx="6480720" cy="36004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2285992"/>
            <a:ext cx="8075612" cy="39338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tr-TR" sz="6600" b="1" dirty="0" smtClean="0">
                <a:solidFill>
                  <a:srgbClr val="FF0000"/>
                </a:solidFill>
                <a:latin typeface="Arial" charset="0"/>
              </a:rPr>
              <a:t>ŞOK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857232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ŞOK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28688" y="1989138"/>
            <a:ext cx="7715250" cy="44577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tr-TR" sz="2400" b="1" dirty="0" smtClean="0">
                <a:latin typeface="Arial" charset="0"/>
              </a:rPr>
              <a:t>	</a:t>
            </a:r>
            <a:r>
              <a:rPr lang="tr-TR" sz="2400" b="1" i="1" dirty="0" smtClean="0">
                <a:latin typeface="Arial" charset="0"/>
              </a:rPr>
              <a:t>Şok;</a:t>
            </a:r>
            <a:r>
              <a:rPr lang="tr-TR" sz="2400" b="1" dirty="0" smtClean="0">
                <a:latin typeface="Arial" charset="0"/>
              </a:rPr>
              <a:t> dolaşım sisteminin yaşamsal organlara yeterince kan gönderememesi nedeniyle ortaya çıkan ve tansiyon düşüklüğü ile seyreden bir akut 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dolaşım yetmezliği </a:t>
            </a:r>
            <a:r>
              <a:rPr lang="tr-TR" sz="2400" b="1" dirty="0" smtClean="0">
                <a:latin typeface="Arial" charset="0"/>
              </a:rPr>
              <a:t>durumudur.</a:t>
            </a: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1000108"/>
            <a:ext cx="6934200" cy="863600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ŞOK ÇEŞİTLERİ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1563" y="2636838"/>
            <a:ext cx="8072437" cy="36496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Kardiyojenik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şok ; </a:t>
            </a:r>
            <a:r>
              <a:rPr lang="tr-TR" sz="2400" b="1" dirty="0" smtClean="0">
                <a:latin typeface="Arial" charset="0"/>
              </a:rPr>
              <a:t>kalp kökenli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Hipovolemik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şok; </a:t>
            </a:r>
            <a:r>
              <a:rPr lang="tr-TR" sz="2400" b="1" dirty="0" smtClean="0">
                <a:latin typeface="Arial" charset="0"/>
              </a:rPr>
              <a:t>vücutta</a:t>
            </a: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sıvı eksikliği/kaybı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Toksik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şok ;</a:t>
            </a:r>
            <a:r>
              <a:rPr lang="tr-TR" sz="24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tr-TR" sz="2400" b="1" dirty="0" smtClean="0">
                <a:latin typeface="Arial" charset="0"/>
              </a:rPr>
              <a:t>zehirlenmeye bağlı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tr-TR" sz="2400" b="1" dirty="0" err="1" smtClean="0">
                <a:solidFill>
                  <a:srgbClr val="FF0000"/>
                </a:solidFill>
                <a:latin typeface="Arial" charset="0"/>
              </a:rPr>
              <a:t>Anaflaktik</a:t>
            </a:r>
            <a:r>
              <a:rPr lang="tr-TR" sz="2400" b="1" dirty="0" smtClean="0">
                <a:solidFill>
                  <a:srgbClr val="FF0000"/>
                </a:solidFill>
                <a:latin typeface="Arial" charset="0"/>
              </a:rPr>
              <a:t> şok; </a:t>
            </a:r>
            <a:r>
              <a:rPr lang="tr-TR" sz="2400" b="1" dirty="0" smtClean="0">
                <a:latin typeface="Arial" charset="0"/>
              </a:rPr>
              <a:t>alerjiye bağlı olarak gelişir.</a:t>
            </a:r>
          </a:p>
          <a:p>
            <a:pPr eaLnBrk="1" hangingPunct="1">
              <a:lnSpc>
                <a:spcPct val="190000"/>
              </a:lnSpc>
              <a:buFont typeface="Wingdings" pitchFamily="2" charset="2"/>
              <a:buChar char="Ø"/>
            </a:pPr>
            <a:endParaRPr lang="tr-TR" sz="24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90000"/>
              </a:lnSpc>
              <a:buFont typeface="Wingdings" pitchFamily="2" charset="2"/>
              <a:buChar char="Ø"/>
            </a:pPr>
            <a:endParaRPr lang="tr-TR" sz="2400" b="1" dirty="0" smtClean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642918"/>
            <a:ext cx="6934200" cy="9366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ŞOK BELİRTİLERİ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04864"/>
            <a:ext cx="7831138" cy="3997325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Kan basıncında düşme,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Hızlı ve zayıf nabız,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Hızlı ve yüzeysel solunum,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Ciltte soğukluk, solukluk ve nemlilik,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Endişe, huzursuzluk,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Baş dönmesi,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Dudak çevresinde solukluk ya da morarma,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Susuzluk hissi,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Char char="Ø"/>
            </a:pPr>
            <a:r>
              <a:rPr lang="tr-TR" sz="2200" b="1" dirty="0" smtClean="0">
                <a:latin typeface="Arial" charset="0"/>
              </a:rPr>
              <a:t>Bilinç seviyesinde azalma,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tr-TR" sz="2200" b="1" dirty="0" smtClean="0">
              <a:latin typeface="Arial" charset="0"/>
            </a:endParaRPr>
          </a:p>
          <a:p>
            <a:pPr eaLnBrk="1" hangingPunct="1">
              <a:lnSpc>
                <a:spcPct val="190000"/>
              </a:lnSpc>
              <a:buFont typeface="Wingdings" pitchFamily="2" charset="2"/>
              <a:buNone/>
            </a:pPr>
            <a:endParaRPr lang="tr-TR" sz="24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190000"/>
              </a:lnSpc>
              <a:buFont typeface="Wingdings" pitchFamily="2" charset="2"/>
              <a:buNone/>
            </a:pPr>
            <a:endParaRPr lang="tr-TR" sz="2400" b="1" dirty="0" smtClean="0">
              <a:latin typeface="Arial" charset="0"/>
            </a:endParaRPr>
          </a:p>
        </p:txBody>
      </p:sp>
      <p:pic>
        <p:nvPicPr>
          <p:cNvPr id="422914" name="Picture 2" descr="https://encrypted-tbn1.gstatic.com/images?q=tbn:ANd9GcTOSA-ztjsmQ05_x2AziLpqO5FEvzUlbjmnYtUlMbTMoBE_TU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5" y="2492896"/>
            <a:ext cx="2520281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642918"/>
            <a:ext cx="8229600" cy="1139825"/>
          </a:xfrm>
        </p:spPr>
        <p:txBody>
          <a:bodyPr/>
          <a:lstStyle/>
          <a:p>
            <a:pPr algn="ctr" eaLnBrk="1" hangingPunct="1"/>
            <a:r>
              <a:rPr lang="tr-TR" sz="3200" b="1" dirty="0" smtClean="0">
                <a:solidFill>
                  <a:srgbClr val="FF0000"/>
                </a:solidFill>
                <a:latin typeface="Arial" charset="0"/>
              </a:rPr>
              <a:t>ŞOK POZİSYONU</a:t>
            </a:r>
          </a:p>
        </p:txBody>
      </p:sp>
      <p:pic>
        <p:nvPicPr>
          <p:cNvPr id="206850" name="Picture 2" descr="http://kardelenmtsk.com/icerik/uploads/2013/07/%C5%9Eo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3744416" cy="2736304"/>
          </a:xfrm>
          <a:prstGeom prst="rect">
            <a:avLst/>
          </a:prstGeom>
          <a:noFill/>
        </p:spPr>
      </p:pic>
      <p:pic>
        <p:nvPicPr>
          <p:cNvPr id="206852" name="Picture 4" descr="http://galeri3.uludagsozluk.com/134/%C5%9Fok-pozisyonu_218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3810000" cy="28860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sse Senedi">
  <a:themeElements>
    <a:clrScheme name="Hisse Sened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isse Senedi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isse Senedi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</TotalTime>
  <Words>4444</Words>
  <Application>Microsoft Office PowerPoint</Application>
  <PresentationFormat>Ekran Gösterisi (4:3)</PresentationFormat>
  <Paragraphs>1130</Paragraphs>
  <Slides>226</Slides>
  <Notes>14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226</vt:i4>
      </vt:variant>
    </vt:vector>
  </HeadingPairs>
  <TitlesOfParts>
    <vt:vector size="240" baseType="lpstr">
      <vt:lpstr>Andalus</vt:lpstr>
      <vt:lpstr>Arial</vt:lpstr>
      <vt:lpstr>Bookman Old Style</vt:lpstr>
      <vt:lpstr>Calibri</vt:lpstr>
      <vt:lpstr>Comic Sans MS</vt:lpstr>
      <vt:lpstr>Franklin Gothic Book</vt:lpstr>
      <vt:lpstr>Garamond</vt:lpstr>
      <vt:lpstr>Perpetua</vt:lpstr>
      <vt:lpstr>Times New Roman</vt:lpstr>
      <vt:lpstr>Wingdings</vt:lpstr>
      <vt:lpstr>Wingdings 2</vt:lpstr>
      <vt:lpstr>Hisse Senedi</vt:lpstr>
      <vt:lpstr>CorelDRAW</vt:lpstr>
      <vt:lpstr>Bit Eşlem Resmi</vt:lpstr>
      <vt:lpstr>PowerPoint Sunusu</vt:lpstr>
      <vt:lpstr>GENEL İLKYARDIM  BİLGİLERİ</vt:lpstr>
      <vt:lpstr>PowerPoint Sunusu</vt:lpstr>
      <vt:lpstr>İLKYARDIMIN TANIMI</vt:lpstr>
      <vt:lpstr>ACİL TEDAVİNİN  TANIMI</vt:lpstr>
      <vt:lpstr>   İLKYARDIM VE ACİL TEDAVİ ARASINDAKİ FARKLAR</vt:lpstr>
      <vt:lpstr>İLKYARDIMCININ  ÖZELLİKLERİ</vt:lpstr>
      <vt:lpstr>İLKYARDIMIN  ÖNCELİKLİ  AMAÇLARI</vt:lpstr>
      <vt:lpstr>İLKYARDIM  TEMEL UYGULAMALARI</vt:lpstr>
      <vt:lpstr>PowerPoint Sunusu</vt:lpstr>
      <vt:lpstr>KORUMA</vt:lpstr>
      <vt:lpstr>PowerPoint Sunusu</vt:lpstr>
      <vt:lpstr>BİLDİRME (112)</vt:lpstr>
      <vt:lpstr>KURTARMA (MÜDAHALE)</vt:lpstr>
      <vt:lpstr>İLKYARDIMCININ MÜDAHALE İLE İLGİLİ ÖNCELİKLE YAPMASI GEREKENLER </vt:lpstr>
      <vt:lpstr>İLKYARDIMCININ MÜDAHALE İLE İLGİLİ ÖNCELİKLE YAPMASI GEREKENLER </vt:lpstr>
      <vt:lpstr>PowerPoint Sunusu</vt:lpstr>
      <vt:lpstr>İlkyardımın  ABC’si Nedir?</vt:lpstr>
      <vt:lpstr>PowerPoint Sunusu</vt:lpstr>
      <vt:lpstr>İNSAN VÜCUDUNU OLUŞTURAN SİSTEMLER</vt:lpstr>
      <vt:lpstr>HAREKET SİSTEMİ</vt:lpstr>
      <vt:lpstr>    </vt:lpstr>
      <vt:lpstr>SİNİR SİSTEMİ</vt:lpstr>
      <vt:lpstr>SOLUNUM SİSTEMİ</vt:lpstr>
      <vt:lpstr>BOŞALTIM SİSTEMİ</vt:lpstr>
      <vt:lpstr>SİNDİRİM SİSTEMİ</vt:lpstr>
      <vt:lpstr>PowerPoint Sunusu</vt:lpstr>
      <vt:lpstr>PowerPoint Sunusu</vt:lpstr>
      <vt:lpstr>PowerPoint Sunusu</vt:lpstr>
      <vt:lpstr>YAŞAM BULGULARI </vt:lpstr>
      <vt:lpstr>YAŞAM BULGULARI </vt:lpstr>
      <vt:lpstr>YAŞAM BULGULARI </vt:lpstr>
      <vt:lpstr>YAŞAM BULGULARI </vt:lpstr>
      <vt:lpstr>        VÜCUTTA NABIZ  ALINABİLEN BÖLGELER </vt:lpstr>
      <vt:lpstr>PowerPoint Sunusu</vt:lpstr>
      <vt:lpstr>PowerPoint Sunusu</vt:lpstr>
      <vt:lpstr>1. Değerlendirme – 2. Değerlendirme</vt:lpstr>
      <vt:lpstr> Bilinç Durumunun Değerlendirilmesi</vt:lpstr>
      <vt:lpstr>A-B-C</vt:lpstr>
      <vt:lpstr>A- Solunum yolu açıklığının değerlendirilmesi</vt:lpstr>
      <vt:lpstr>B- Solunumun değerlendirilmesi </vt:lpstr>
      <vt:lpstr>PowerPoint Sunusu</vt:lpstr>
      <vt:lpstr>PowerPoint Sunusu</vt:lpstr>
      <vt:lpstr>HASTA/YARALININ İKİNCİ  DEĞERLENDİRME AŞAMALARI</vt:lpstr>
      <vt:lpstr>HASTA/YARALININ İKİNCİ DEĞERLENDİRME AŞAMALARI</vt:lpstr>
      <vt:lpstr>PowerPoint Sunusu</vt:lpstr>
      <vt:lpstr>PowerPoint Sunusu</vt:lpstr>
      <vt:lpstr>TEMEL YAŞAM DESTEĞİ</vt:lpstr>
      <vt:lpstr>YETİŞKİNLERDE  TEMEL YAŞAM DESTEĞİ (8 Yaş Üstü)</vt:lpstr>
      <vt:lpstr>PowerPoint Sunusu</vt:lpstr>
      <vt:lpstr>PowerPoint Sunusu</vt:lpstr>
      <vt:lpstr>PowerPoint Sunusu</vt:lpstr>
      <vt:lpstr>PowerPoint Sunusu</vt:lpstr>
      <vt:lpstr>PowerPoint Sunusu</vt:lpstr>
      <vt:lpstr>ÇOCUKLARDA  TEMEL YAŞAM DESTEĞİ (1- 8 Yaş)</vt:lpstr>
      <vt:lpstr>ÇOCUKLARDA  TEMEL YAŞAM DESTEĞİ</vt:lpstr>
      <vt:lpstr>ÇOCUKLARDA  TEMEL YAŞAM DESTEĞİ</vt:lpstr>
      <vt:lpstr>ÇOCUKLARDA  TEMEL YAŞAM DESTEĞİ</vt:lpstr>
      <vt:lpstr>BEBEKLERDE  TEMEL YAŞAM DESTEĞİ  (0-1 YAŞ)</vt:lpstr>
      <vt:lpstr>BEBEKLERDE  TEMEL YAŞAM DESTEĞİ</vt:lpstr>
      <vt:lpstr>PowerPoint Sunusu</vt:lpstr>
      <vt:lpstr>BEBEKLERDE  TEMEL YAŞAM DESTEĞİ</vt:lpstr>
      <vt:lpstr>PowerPoint Sunusu</vt:lpstr>
      <vt:lpstr>5 TUR HANGİ DURUMLARDA KULLANILIR?</vt:lpstr>
      <vt:lpstr>HAVA YOLU TIKANIKLIĞI</vt:lpstr>
      <vt:lpstr>HAVA YOLU TIKANIKLIĞI </vt:lpstr>
      <vt:lpstr>SOLUNUM YOLU TIKANIKLIĞI </vt:lpstr>
      <vt:lpstr>HEIMLICH UYGULAMASI ( YETİŞKİN – ÇOCUK )</vt:lpstr>
      <vt:lpstr>TEK BAŞINIZA İSENİZ</vt:lpstr>
      <vt:lpstr>HAMİLELERDE HEIMLICH UYGULAMASI </vt:lpstr>
      <vt:lpstr>BEBEKLERDE TAM TIKANMA (sırta 5 bası göğüs kemik ucuna 5 bası)</vt:lpstr>
      <vt:lpstr> BOĞULMALARDA           İLKYARDIM</vt:lpstr>
      <vt:lpstr>      BOĞULMA </vt:lpstr>
      <vt:lpstr>BOĞULMA NEDENLERİ</vt:lpstr>
      <vt:lpstr>      BOĞULMA BELİRTİLERİ </vt:lpstr>
      <vt:lpstr>SUDA BOĞULMA </vt:lpstr>
      <vt:lpstr> BOĞULMALARDA İLKYARDIM</vt:lpstr>
      <vt:lpstr> KANAMALARDA       İLKYARDIM </vt:lpstr>
      <vt:lpstr>KANAMA</vt:lpstr>
      <vt:lpstr>PowerPoint Sunusu</vt:lpstr>
      <vt:lpstr>PowerPoint Sunusu</vt:lpstr>
      <vt:lpstr>PowerPoint Sunusu</vt:lpstr>
      <vt:lpstr>DIŞ KANAMALARDA İLKYARDIM</vt:lpstr>
      <vt:lpstr>DIŞ KANAMALARDA İLKYARDIM</vt:lpstr>
      <vt:lpstr>VÜCUTTAKİ  BASKI NOKTALARI</vt:lpstr>
      <vt:lpstr>PowerPoint Sunusu</vt:lpstr>
      <vt:lpstr>TURNİKE /BOĞUCU SARGI  UYGULAMASI GEREKTİREN DURUMLAR</vt:lpstr>
      <vt:lpstr>TURNİKE UYGULAMASI</vt:lpstr>
      <vt:lpstr>PowerPoint Sunusu</vt:lpstr>
      <vt:lpstr>PowerPoint Sunusu</vt:lpstr>
      <vt:lpstr>PowerPoint Sunusu</vt:lpstr>
      <vt:lpstr>İÇ KANAMALARDA İLKYARDIM</vt:lpstr>
      <vt:lpstr>    DOĞAL DELİKLERDEN OLAN  KANAMALAR </vt:lpstr>
      <vt:lpstr>    DOĞAL DELİKLERDEN OLAN  KANAMALAR </vt:lpstr>
      <vt:lpstr>PowerPoint Sunusu</vt:lpstr>
      <vt:lpstr>ŞOK </vt:lpstr>
      <vt:lpstr>ŞOK ÇEŞİTLERİ</vt:lpstr>
      <vt:lpstr>ŞOK BELİRTİLERİ</vt:lpstr>
      <vt:lpstr>ŞOK POZİSYONU</vt:lpstr>
      <vt:lpstr>PowerPoint Sunusu</vt:lpstr>
      <vt:lpstr>PowerPoint Sunusu</vt:lpstr>
      <vt:lpstr>YARA</vt:lpstr>
      <vt:lpstr>YARA ÇEŞİTLERİ</vt:lpstr>
      <vt:lpstr>PowerPoint Sunusu</vt:lpstr>
      <vt:lpstr>        YARA ÇEŞİTLERİ</vt:lpstr>
      <vt:lpstr>CİDDİ YARALANMALAR</vt:lpstr>
      <vt:lpstr> CİDDİ YARALANMALARDA  İLKYARDIM</vt:lpstr>
      <vt:lpstr>DELİCİ GÖĞÜS YARALANMALARI</vt:lpstr>
      <vt:lpstr>DELİCİ GÖĞÜS  YARALANMALARINDA İLKYARDIM</vt:lpstr>
      <vt:lpstr>DELİCİ GÖĞÜS  YARALANMALARINDA İLKYARDIM</vt:lpstr>
      <vt:lpstr>DELİCİ KARIN  YARALANMALARINDA İLKYARDIM</vt:lpstr>
      <vt:lpstr>PowerPoint Sunusu</vt:lpstr>
      <vt:lpstr>PowerPoint Sunusu</vt:lpstr>
      <vt:lpstr>PowerPoint Sunusu</vt:lpstr>
      <vt:lpstr>KAFATASI VE OMURGA YARALANMALARI</vt:lpstr>
      <vt:lpstr>KAFATASI VE OMURGA  YARALANMALARI</vt:lpstr>
      <vt:lpstr>PowerPoint Sunusu</vt:lpstr>
      <vt:lpstr>PowerPoint Sunusu</vt:lpstr>
      <vt:lpstr>KAFATASI  VE OMURGA YARALANMALARI</vt:lpstr>
      <vt:lpstr>     KAFATASI VE OMURGA YARALANMALARI</vt:lpstr>
      <vt:lpstr>KAFATASI VE OMURGA YARALANMALARI</vt:lpstr>
      <vt:lpstr>GÖZ,KULAK VE BURUNA YABANCI CİSİM KAÇMASINDA  İLKYARDIM</vt:lpstr>
      <vt:lpstr>GÖZE YABANCI CİSİM  KAÇMASINDA İLKYARDIM </vt:lpstr>
      <vt:lpstr>GÖZE YABANCI CİSİM  BATMASINDA İLKYARDIM </vt:lpstr>
      <vt:lpstr>KULAĞA YABANCI CİSİM  KAÇMASINDA İLKYARDIM</vt:lpstr>
      <vt:lpstr>BURNA YABANCI CİSİM  KAÇMASINDA İLKYARDIM</vt:lpstr>
      <vt:lpstr>PowerPoint Sunusu</vt:lpstr>
      <vt:lpstr>PowerPoint Sunusu</vt:lpstr>
      <vt:lpstr>YANIKLAR</vt:lpstr>
      <vt:lpstr>          YANIK ÇEŞİTLERİ</vt:lpstr>
      <vt:lpstr>YANIK DERECELERİ</vt:lpstr>
      <vt:lpstr>PowerPoint Sunusu</vt:lpstr>
      <vt:lpstr>ISI İLE OLUŞAN YANIKLARDA İLKYARDIM</vt:lpstr>
      <vt:lpstr>YANIKLARDA İLKYARDIM</vt:lpstr>
      <vt:lpstr>PowerPoint Sunusu</vt:lpstr>
      <vt:lpstr>YANIKLARDA İLKYARDIM</vt:lpstr>
      <vt:lpstr>KİMYASAL YANIKLARINDA  İLKYARDIM</vt:lpstr>
      <vt:lpstr>ELEKTRİK YANIKLARINDA  İLKYARDIM</vt:lpstr>
      <vt:lpstr>ELEKTRİK YANIKLARINDA  İLKYARDIM</vt:lpstr>
      <vt:lpstr>PowerPoint Sunusu</vt:lpstr>
      <vt:lpstr>SICAK ÇARPMASI BELİRTİLERİ</vt:lpstr>
      <vt:lpstr>SICAK ÇARPMASINDA  İLKYARDIM</vt:lpstr>
      <vt:lpstr>PowerPoint Sunusu</vt:lpstr>
      <vt:lpstr>DONMA DERECELERİ</vt:lpstr>
      <vt:lpstr>DONMA DERECELERİ</vt:lpstr>
      <vt:lpstr>DONMA DERECELERİ</vt:lpstr>
      <vt:lpstr>DONMALARDA İLKYARDIM</vt:lpstr>
      <vt:lpstr>PowerPoint Sunusu</vt:lpstr>
      <vt:lpstr>KIRIKLAR</vt:lpstr>
      <vt:lpstr>PowerPoint Sunusu</vt:lpstr>
      <vt:lpstr>KIRIKLAR</vt:lpstr>
      <vt:lpstr>KIRIĞIN YOL AÇABİLECEĞİ  OLUMSUZ DURUMLAR</vt:lpstr>
      <vt:lpstr>KIRIKLARDA İLKYARDIM</vt:lpstr>
      <vt:lpstr>KIRIKLARDA İLKYARDIM</vt:lpstr>
      <vt:lpstr>BURKULMALAR</vt:lpstr>
      <vt:lpstr>        BURKULMALARDA İLKYARDIM</vt:lpstr>
      <vt:lpstr>ÇIKIKLAR</vt:lpstr>
      <vt:lpstr>ÇIKIKTA İLKYARDIM </vt:lpstr>
      <vt:lpstr>KOL VE KÖPRÜCÜK KEMİĞİ TESPİTİ</vt:lpstr>
      <vt:lpstr>DİRSEK KIRIĞI TESPİTİ</vt:lpstr>
      <vt:lpstr>KOL ASKISI İLE ÖN KOL, BİLEK VE EL TESPİTİ</vt:lpstr>
      <vt:lpstr>KALÇA KEMİĞİ KIRIĞI TESPİTİ</vt:lpstr>
      <vt:lpstr>UYLUK KEMİĞİ KIRIĞI TESPİTİ</vt:lpstr>
      <vt:lpstr>DİZ KAPAĞI KIRIĞI TESPİTİ</vt:lpstr>
      <vt:lpstr>KAVAL /AYAK BİLEĞİNİN TESPİTİ</vt:lpstr>
      <vt:lpstr>BİLİNÇ BOZUKLUKLARINDA  İLKYARDIM</vt:lpstr>
      <vt:lpstr>BİLİNÇ BOZUKLUĞU/KAYBI</vt:lpstr>
      <vt:lpstr>BAYILMA/SENKOP</vt:lpstr>
      <vt:lpstr>PowerPoint Sunusu</vt:lpstr>
      <vt:lpstr>BAYILMALARDA İLKYARDIM</vt:lpstr>
      <vt:lpstr>KOMA POZİSYONU VERİLMESİ  (YARI YÜZÜKOYUN-YAN POZİSYON)</vt:lpstr>
      <vt:lpstr>HAVALE</vt:lpstr>
      <vt:lpstr>HAVALE ÇEŞİTLERİ</vt:lpstr>
      <vt:lpstr>       YÜKSEK ATEŞ DURUMUNDA  İLKYARDIM</vt:lpstr>
      <vt:lpstr>PowerPoint Sunusu</vt:lpstr>
      <vt:lpstr>SARA KRİZİ BELİRTİLERİ</vt:lpstr>
      <vt:lpstr>SARA KRİZİNDE İLKYARDIM</vt:lpstr>
      <vt:lpstr>SARA KRİZİNDE İLKYARDIM</vt:lpstr>
      <vt:lpstr>KAN ŞEKERİ DÜŞÜKLÜĞÜ</vt:lpstr>
      <vt:lpstr>BELİRTİLERİ</vt:lpstr>
      <vt:lpstr>KAN ŞEKERİ DÜŞÜKLÜĞÜNDE  İLKYARDIM</vt:lpstr>
      <vt:lpstr>PowerPoint Sunusu</vt:lpstr>
      <vt:lpstr>GÖĞÜSTE KUVVETLİ AĞRI</vt:lpstr>
      <vt:lpstr>GÖĞÜSTE KUVVETLİ AĞRI</vt:lpstr>
      <vt:lpstr>GÖĞÜSTE KUVVETLİ AĞRIDA  İLKYARDIM</vt:lpstr>
      <vt:lpstr>YARI OTURUR POZİSYON</vt:lpstr>
      <vt:lpstr>                       ZEHİRLENMELER </vt:lpstr>
      <vt:lpstr>ZEHİRLENME</vt:lpstr>
      <vt:lpstr>ZEHİRLENME YOLLARI</vt:lpstr>
      <vt:lpstr>SİNDİRİM YOLUYLA  ZEHİRLENMELERDE İLKYARDIM</vt:lpstr>
      <vt:lpstr>SİNDİRİM YOLUYLA  ZEHİRLENMELERDE İLKYARDIM</vt:lpstr>
      <vt:lpstr>KARBON MONOKSİT ZEHİRLENMESİ</vt:lpstr>
      <vt:lpstr>SOLUNUM YOLU İLE ZEHİRLENMELERDE İLKYARDIM</vt:lpstr>
      <vt:lpstr>PowerPoint Sunusu</vt:lpstr>
      <vt:lpstr>CİLT YOLU İLE  ZEHİRLENMELERDE İLKYARDIM</vt:lpstr>
      <vt:lpstr>PowerPoint Sunusu</vt:lpstr>
      <vt:lpstr>KEDİ-KÖPEK ISIRMALARINDA         İLKYARDIM</vt:lpstr>
      <vt:lpstr>ARI SOKMASININ BELİRTİLERİ</vt:lpstr>
      <vt:lpstr>ARI SOKMASINDA İLKYARDIM</vt:lpstr>
      <vt:lpstr>AKREP SOKMASI</vt:lpstr>
      <vt:lpstr>YILAN SOKMASI </vt:lpstr>
      <vt:lpstr>YILAN ve AKREP SOKMASINDA İLKYARDIM</vt:lpstr>
      <vt:lpstr>DENİZ CANLILARININ SOKMASI </vt:lpstr>
      <vt:lpstr>DENİZ CANLILARININ SOKMASINDA İLKYARDIM</vt:lpstr>
      <vt:lpstr>PowerPoint Sunusu</vt:lpstr>
      <vt:lpstr>PowerPoint Sunusu</vt:lpstr>
      <vt:lpstr>HASTA / YARALI TAŞINMASINDA  GENEL KURALLAR</vt:lpstr>
      <vt:lpstr>HASTA / YARALI TAŞINMASINDA  GENEL KURALLAR</vt:lpstr>
      <vt:lpstr>TAŞIMA TEKNİKLERİ</vt:lpstr>
      <vt:lpstr>ACİL TAŞIMA TEKNİKLERİ (SÜRÜKLEME)</vt:lpstr>
      <vt:lpstr>ACİL TAŞIMA TEKNİKLERİ (RENTEK)</vt:lpstr>
      <vt:lpstr>RENTEK MANEVRASI</vt:lpstr>
      <vt:lpstr>TAŞIMA TEKNİKLERİ</vt:lpstr>
      <vt:lpstr>KUCAKTA TAŞIMA</vt:lpstr>
      <vt:lpstr>OMUZDAN DESTEK ALINARAK TAŞIMA </vt:lpstr>
      <vt:lpstr>SIRTTA TAŞIMA</vt:lpstr>
      <vt:lpstr>OMUZDA TAŞIMA  (İTFAİYECİ YÖNTEMİ)</vt:lpstr>
      <vt:lpstr>ELLERİN ÜZERİNDE TAŞIMA (ALTIN BEŞİK YÖNTEMİ)</vt:lpstr>
      <vt:lpstr>KOL VE BACAKLARDAN TUTARAK TAŞIMA</vt:lpstr>
      <vt:lpstr>SANDALYEDE TAŞIMA</vt:lpstr>
      <vt:lpstr>Sedye Üzerine Yerleştirme Teknikleri</vt:lpstr>
      <vt:lpstr>PowerPoint Sunusu</vt:lpstr>
      <vt:lpstr>PowerPoint Sunusu</vt:lpstr>
      <vt:lpstr>SEDYE İLE TAŞIMA KURALLARI</vt:lpstr>
      <vt:lpstr>SEDYE İLE TAŞIMA KURALLARI</vt:lpstr>
      <vt:lpstr>SEDYE İLE TAŞIMA TEKNİKLERİ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TEMEL İLK YARDIM  EĞİTİMİNE HOŞGELDİNİZ</dc:title>
  <dc:creator>admin</dc:creator>
  <cp:lastModifiedBy>CASPER</cp:lastModifiedBy>
  <cp:revision>203</cp:revision>
  <dcterms:created xsi:type="dcterms:W3CDTF">2014-07-20T14:45:54Z</dcterms:created>
  <dcterms:modified xsi:type="dcterms:W3CDTF">2021-06-29T08:05:52Z</dcterms:modified>
</cp:coreProperties>
</file>